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8" r:id="rId3"/>
    <p:sldId id="257" r:id="rId4"/>
    <p:sldId id="260" r:id="rId5"/>
    <p:sldId id="261" r:id="rId6"/>
    <p:sldId id="262" r:id="rId7"/>
    <p:sldId id="263" r:id="rId8"/>
    <p:sldId id="264" r:id="rId9"/>
    <p:sldId id="265" r:id="rId10"/>
    <p:sldId id="272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56A1AF-70E7-4ACA-9A09-9669FA829765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FE9C07-E7CB-4D39-8F18-E0B4582842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910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FE9C07-E7CB-4D39-8F18-E0B45828429B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84599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F6DD500-CCEB-41B0-BC7D-2FA4BFE99D79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C88482-1934-46DB-9553-A4FBF0EE6F0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DD500-CCEB-41B0-BC7D-2FA4BFE99D79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88482-1934-46DB-9553-A4FBF0EE6F0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DD500-CCEB-41B0-BC7D-2FA4BFE99D79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88482-1934-46DB-9553-A4FBF0EE6F0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DD500-CCEB-41B0-BC7D-2FA4BFE99D79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88482-1934-46DB-9553-A4FBF0EE6F0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DD500-CCEB-41B0-BC7D-2FA4BFE99D79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88482-1934-46DB-9553-A4FBF0EE6F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DD500-CCEB-41B0-BC7D-2FA4BFE99D79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88482-1934-46DB-9553-A4FBF0EE6F0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DD500-CCEB-41B0-BC7D-2FA4BFE99D79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88482-1934-46DB-9553-A4FBF0EE6F0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DD500-CCEB-41B0-BC7D-2FA4BFE99D79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88482-1934-46DB-9553-A4FBF0EE6F0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DD500-CCEB-41B0-BC7D-2FA4BFE99D79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88482-1934-46DB-9553-A4FBF0EE6F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DD500-CCEB-41B0-BC7D-2FA4BFE99D79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88482-1934-46DB-9553-A4FBF0EE6F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DD500-CCEB-41B0-BC7D-2FA4BFE99D79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88482-1934-46DB-9553-A4FBF0EE6F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AF6DD500-CCEB-41B0-BC7D-2FA4BFE99D79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C1C88482-1934-46DB-9553-A4FBF0EE6F0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Русская литература второй половины </a:t>
            </a:r>
            <a:r>
              <a:rPr lang="en-US" dirty="0" smtClean="0"/>
              <a:t>XIX </a:t>
            </a:r>
            <a:r>
              <a:rPr lang="ru-RU" dirty="0" smtClean="0"/>
              <a:t>века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31232" y="5105400"/>
            <a:ext cx="6912768" cy="1752600"/>
          </a:xfrm>
        </p:spPr>
        <p:txBody>
          <a:bodyPr/>
          <a:lstStyle/>
          <a:p>
            <a:pPr algn="r"/>
            <a:r>
              <a:rPr lang="ru-RU" dirty="0" smtClean="0"/>
              <a:t>Автор: учитель русского языка и литературы МБОУ «</a:t>
            </a:r>
            <a:r>
              <a:rPr lang="ru-RU" dirty="0" err="1" smtClean="0"/>
              <a:t>Кишертская</a:t>
            </a:r>
            <a:r>
              <a:rPr lang="ru-RU" dirty="0" smtClean="0"/>
              <a:t> СОШ» Редькина Л.Ю.</a:t>
            </a:r>
          </a:p>
          <a:p>
            <a:pPr algn="r"/>
            <a:r>
              <a:rPr lang="ru-RU" dirty="0" smtClean="0"/>
              <a:t>2016г.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7140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66804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12776"/>
            <a:ext cx="6815647" cy="5265313"/>
          </a:xfrm>
        </p:spPr>
        <p:txBody>
          <a:bodyPr>
            <a:normAutofit/>
          </a:bodyPr>
          <a:lstStyle/>
          <a:p>
            <a:r>
              <a:rPr lang="ru-RU" dirty="0" smtClean="0"/>
              <a:t>Самый популярный журнал – </a:t>
            </a:r>
            <a:r>
              <a:rPr lang="ru-RU" b="1" dirty="0" smtClean="0"/>
              <a:t>«Современник», </a:t>
            </a:r>
            <a:r>
              <a:rPr lang="ru-RU" dirty="0" smtClean="0"/>
              <a:t>основанный Пушкиным в 1836г., - просуществовал до 1866г. Его редакторами были </a:t>
            </a:r>
            <a:r>
              <a:rPr lang="ru-RU" dirty="0" err="1" smtClean="0"/>
              <a:t>Н.А.Некрасов</a:t>
            </a:r>
            <a:r>
              <a:rPr lang="ru-RU" dirty="0" smtClean="0"/>
              <a:t>, </a:t>
            </a:r>
            <a:r>
              <a:rPr lang="ru-RU" dirty="0" err="1" smtClean="0"/>
              <a:t>И.И.Панаев</a:t>
            </a:r>
            <a:r>
              <a:rPr lang="ru-RU" dirty="0" smtClean="0"/>
              <a:t>, </a:t>
            </a:r>
            <a:r>
              <a:rPr lang="ru-RU" dirty="0" err="1" smtClean="0"/>
              <a:t>Н.Г.Чернышевский</a:t>
            </a:r>
            <a:r>
              <a:rPr lang="ru-RU" dirty="0" smtClean="0"/>
              <a:t>, </a:t>
            </a:r>
            <a:r>
              <a:rPr lang="ru-RU" dirty="0" err="1" smtClean="0"/>
              <a:t>Н.А.Добролюбов</a:t>
            </a:r>
            <a:r>
              <a:rPr lang="ru-RU" dirty="0" smtClean="0"/>
              <a:t>. В нём печатались </a:t>
            </a:r>
            <a:r>
              <a:rPr lang="ru-RU" dirty="0"/>
              <a:t>М</a:t>
            </a:r>
            <a:r>
              <a:rPr lang="ru-RU" dirty="0" smtClean="0"/>
              <a:t>айков, Фет, Тютчев, Островский, Григорович, Толстой, Тургенев.</a:t>
            </a:r>
          </a:p>
          <a:p>
            <a:r>
              <a:rPr lang="ru-RU" dirty="0" smtClean="0"/>
              <a:t>Известные журналы – «Отечественные записки», «Русское слово», «Колокол».</a:t>
            </a:r>
          </a:p>
          <a:p>
            <a:r>
              <a:rPr lang="ru-RU" dirty="0" smtClean="0"/>
              <a:t>На страницах журналов прочное место заняла </a:t>
            </a:r>
            <a:r>
              <a:rPr lang="ru-RU" b="1" dirty="0" smtClean="0"/>
              <a:t>русская критика </a:t>
            </a:r>
            <a:r>
              <a:rPr lang="ru-RU" dirty="0" smtClean="0"/>
              <a:t>(Белинский, Дружинин, Анненков, Добролюбов, Чернышевский, Гончаров) 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861" t="6071" r="7925" b="2869"/>
          <a:stretch/>
        </p:blipFill>
        <p:spPr bwMode="auto">
          <a:xfrm>
            <a:off x="6923151" y="0"/>
            <a:ext cx="2220849" cy="3244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734" t="7465" r="7809" b="8966"/>
          <a:stretch/>
        </p:blipFill>
        <p:spPr bwMode="auto">
          <a:xfrm>
            <a:off x="6923151" y="3244835"/>
            <a:ext cx="2220849" cy="3513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9329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204864"/>
            <a:ext cx="8856984" cy="4536504"/>
          </a:xfrm>
        </p:spPr>
        <p:txBody>
          <a:bodyPr/>
          <a:lstStyle/>
          <a:p>
            <a:r>
              <a:rPr lang="ru-RU" dirty="0" smtClean="0"/>
              <a:t>Реформа 1861 года осталась позади, но недовольство её результатами сотрясало страну. Появляются новые революционные силы, стремящиеся изменить жизнь в стране, - </a:t>
            </a:r>
            <a:r>
              <a:rPr lang="ru-RU" b="1" dirty="0" smtClean="0"/>
              <a:t>народники.</a:t>
            </a:r>
            <a:r>
              <a:rPr lang="ru-RU" dirty="0" smtClean="0"/>
              <a:t> Они выдвигали теорию «крестьянского социализма», решив совершить переход к социализму через крестьянскую общину, минуя капитализм. Среди передовой молодёжи стало популярным «хождение в народ».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-171400"/>
            <a:ext cx="8229600" cy="1143000"/>
          </a:xfrm>
        </p:spPr>
        <p:txBody>
          <a:bodyPr/>
          <a:lstStyle/>
          <a:p>
            <a:r>
              <a:rPr lang="ru-RU" dirty="0" smtClean="0"/>
              <a:t>70-е годы </a:t>
            </a:r>
            <a:r>
              <a:rPr lang="en-US" dirty="0" smtClean="0"/>
              <a:t>XIX </a:t>
            </a:r>
            <a:r>
              <a:rPr lang="ru-RU" dirty="0" smtClean="0"/>
              <a:t>века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61237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068960"/>
            <a:ext cx="8229600" cy="4464496"/>
          </a:xfrm>
        </p:spPr>
        <p:txBody>
          <a:bodyPr/>
          <a:lstStyle/>
          <a:p>
            <a:r>
              <a:rPr lang="ru-RU" dirty="0" smtClean="0"/>
              <a:t>Из революционной организации «Земля и воля» выделилась «Народная воля», которая поставила перед собой новую задачу – борьбу за свержение  самодержавия путём террора.</a:t>
            </a:r>
          </a:p>
          <a:p>
            <a:r>
              <a:rPr lang="ru-RU" dirty="0" smtClean="0"/>
              <a:t>В литературе появляется группа писателей, отражающих народнические идеалы и настроения. Среди них наиболее ярким автором был Глеб Николаевич Успенский («Нравы Растеряевой улицы»).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1" y="44624"/>
            <a:ext cx="2656087" cy="2968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5069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2126006"/>
            <a:ext cx="5979982" cy="3877815"/>
          </a:xfrm>
        </p:spPr>
        <p:txBody>
          <a:bodyPr/>
          <a:lstStyle/>
          <a:p>
            <a:r>
              <a:rPr lang="ru-RU" dirty="0" smtClean="0"/>
              <a:t>Особое место в русской литературе занимает </a:t>
            </a:r>
            <a:r>
              <a:rPr lang="ru-RU" dirty="0" err="1" smtClean="0"/>
              <a:t>Н.С.Лесков</a:t>
            </a:r>
            <a:r>
              <a:rPr lang="ru-RU" dirty="0" smtClean="0"/>
              <a:t>. В его произведениях «Соборяне», «На ножах», «Очарованный странник» ярко проявилась отличительная черта творчества писателя – поиски одарённых натур, положительных типов русских людей.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556792"/>
            <a:ext cx="3130939" cy="4187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21306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 марта 1881 года убит царь Александр </a:t>
            </a:r>
            <a:r>
              <a:rPr lang="en-US" dirty="0" smtClean="0"/>
              <a:t>II</a:t>
            </a:r>
            <a:r>
              <a:rPr lang="ru-RU" dirty="0" smtClean="0"/>
              <a:t>.</a:t>
            </a:r>
          </a:p>
          <a:p>
            <a:r>
              <a:rPr lang="ru-RU" dirty="0" smtClean="0"/>
              <a:t>Общества народовольцев были разгромлены.</a:t>
            </a:r>
          </a:p>
          <a:p>
            <a:r>
              <a:rPr lang="ru-RU" dirty="0" smtClean="0"/>
              <a:t>Запрещены журналы «Отечественные записки», «Дело», вольная русская пресса прекратила своё существование.</a:t>
            </a:r>
          </a:p>
          <a:p>
            <a:r>
              <a:rPr lang="ru-RU" dirty="0" smtClean="0"/>
              <a:t>Началось время, которое часто называли «сумерками» русской жизни.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80-е годы </a:t>
            </a:r>
            <a:r>
              <a:rPr lang="en-US" dirty="0" smtClean="0"/>
              <a:t>XIX </a:t>
            </a:r>
            <a:r>
              <a:rPr lang="ru-RU" dirty="0" smtClean="0"/>
              <a:t>века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23789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649802"/>
            <a:ext cx="7745505" cy="3877815"/>
          </a:xfrm>
        </p:spPr>
        <p:txBody>
          <a:bodyPr/>
          <a:lstStyle/>
          <a:p>
            <a:r>
              <a:rPr lang="ru-RU" dirty="0"/>
              <a:t>Н</a:t>
            </a:r>
            <a:r>
              <a:rPr lang="ru-RU" dirty="0" smtClean="0"/>
              <a:t>астроения той поры – эпохи «безвременья» и упадка – отчётливо выражали в своём творчестве поэт </a:t>
            </a:r>
            <a:r>
              <a:rPr lang="ru-RU" dirty="0" err="1" smtClean="0"/>
              <a:t>С.Я.Надсон</a:t>
            </a:r>
            <a:r>
              <a:rPr lang="ru-RU" dirty="0" smtClean="0"/>
              <a:t> и писатель </a:t>
            </a:r>
            <a:r>
              <a:rPr lang="ru-RU" dirty="0" err="1" smtClean="0"/>
              <a:t>В.М.Гаршин</a:t>
            </a:r>
            <a:r>
              <a:rPr lang="ru-RU" dirty="0" smtClean="0"/>
              <a:t>. В эти годы приходит известность к </a:t>
            </a:r>
            <a:r>
              <a:rPr lang="ru-RU" dirty="0" err="1" smtClean="0"/>
              <a:t>В.Г.Короленко</a:t>
            </a:r>
            <a:r>
              <a:rPr lang="ru-RU" dirty="0" smtClean="0"/>
              <a:t> («Сон Макара», «Слепой музыкант», «В дурном обществе»). Активно вступает в литературу </a:t>
            </a:r>
            <a:r>
              <a:rPr lang="ru-RU" dirty="0" err="1" smtClean="0"/>
              <a:t>А.П.Чехов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279" y="33071"/>
            <a:ext cx="1947852" cy="2610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25446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132856"/>
            <a:ext cx="8712968" cy="3877815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Историческая эпоха, в которой выпало жить создателям русской классики и которая во многом сформировала их, была революционной, взрывоопасной, героической.</a:t>
            </a:r>
          </a:p>
          <a:p>
            <a:r>
              <a:rPr lang="ru-RU" dirty="0" smtClean="0"/>
              <a:t>Её смыслом стало торжество предприимчивости над знатностью, индивидуализма над сословной этикой, новизны над традиционностью.</a:t>
            </a:r>
          </a:p>
          <a:p>
            <a:endParaRPr lang="ru-RU" dirty="0" smtClean="0"/>
          </a:p>
          <a:p>
            <a:r>
              <a:rPr lang="ru-RU" dirty="0"/>
              <a:t>Но, принеся надежду на обновление общества, государства и человека, она завершилась глубочайшим кризисом, всеобщим разочарованием в идее прогресса.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32442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693875157"/>
              </p:ext>
            </p:extLst>
          </p:nvPr>
        </p:nvGraphicFramePr>
        <p:xfrm>
          <a:off x="0" y="1268760"/>
          <a:ext cx="9144000" cy="558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415429">
                <a:tc>
                  <a:txBody>
                    <a:bodyPr/>
                    <a:lstStyle/>
                    <a:p>
                      <a:r>
                        <a:rPr lang="ru-RU" dirty="0" smtClean="0"/>
                        <a:t>В мире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 России</a:t>
                      </a:r>
                      <a:endParaRPr lang="ru-RU" dirty="0"/>
                    </a:p>
                  </a:txBody>
                  <a:tcPr/>
                </a:tc>
              </a:tr>
              <a:tr h="5173811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1776г. – образование США</a:t>
                      </a:r>
                    </a:p>
                    <a:p>
                      <a:r>
                        <a:rPr lang="ru-RU" sz="2000" dirty="0" smtClean="0"/>
                        <a:t>1790е</a:t>
                      </a:r>
                      <a:r>
                        <a:rPr lang="ru-RU" sz="2000" baseline="0" dirty="0" smtClean="0"/>
                        <a:t> </a:t>
                      </a:r>
                      <a:r>
                        <a:rPr lang="ru-RU" sz="2000" dirty="0" smtClean="0"/>
                        <a:t>годы – революция во Франции</a:t>
                      </a:r>
                    </a:p>
                    <a:p>
                      <a:r>
                        <a:rPr lang="ru-RU" sz="2000" dirty="0" smtClean="0"/>
                        <a:t>(14 июля 1789г. – взятие Бастилии)</a:t>
                      </a:r>
                    </a:p>
                    <a:p>
                      <a:r>
                        <a:rPr lang="ru-RU" sz="2000" dirty="0" smtClean="0"/>
                        <a:t>Декларация прав человека</a:t>
                      </a:r>
                    </a:p>
                    <a:p>
                      <a:r>
                        <a:rPr lang="ru-RU" sz="2000" dirty="0" smtClean="0"/>
                        <a:t>Гражданская казнь короля и королевы</a:t>
                      </a:r>
                    </a:p>
                    <a:p>
                      <a:r>
                        <a:rPr lang="ru-RU" sz="2000" dirty="0" smtClean="0"/>
                        <a:t>Раскол якобинцев, казнь Робеспьера</a:t>
                      </a:r>
                    </a:p>
                    <a:p>
                      <a:r>
                        <a:rPr lang="ru-RU" sz="2000" dirty="0" smtClean="0"/>
                        <a:t>Наполеон Бонапарт</a:t>
                      </a:r>
                    </a:p>
                    <a:p>
                      <a:r>
                        <a:rPr lang="ru-RU" sz="2000" dirty="0" smtClean="0"/>
                        <a:t>Республика вновь уступила место империи (передел мира, войны Наполеона)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1773-1775 – восстание Емельяна Пугачёва</a:t>
                      </a:r>
                    </a:p>
                    <a:p>
                      <a:r>
                        <a:rPr lang="ru-RU" sz="2000" dirty="0" smtClean="0"/>
                        <a:t>Время золотого блаженного застоя эпохи Екатерины</a:t>
                      </a:r>
                      <a:r>
                        <a:rPr lang="en-US" sz="2000" dirty="0" smtClean="0"/>
                        <a:t> II</a:t>
                      </a:r>
                      <a:r>
                        <a:rPr lang="ru-RU" sz="2000" dirty="0" smtClean="0"/>
                        <a:t> </a:t>
                      </a:r>
                    </a:p>
                    <a:p>
                      <a:r>
                        <a:rPr lang="ru-RU" sz="2000" dirty="0" smtClean="0"/>
                        <a:t>1796г. – смерть Екатерины</a:t>
                      </a:r>
                      <a:r>
                        <a:rPr lang="en-US" sz="2000" dirty="0" smtClean="0"/>
                        <a:t> II</a:t>
                      </a:r>
                      <a:endParaRPr lang="ru-RU" sz="2000" dirty="0" smtClean="0"/>
                    </a:p>
                    <a:p>
                      <a:r>
                        <a:rPr lang="ru-RU" sz="2000" dirty="0" smtClean="0"/>
                        <a:t>1801г. – смерть Павла </a:t>
                      </a:r>
                      <a:r>
                        <a:rPr lang="en-US" sz="2000" dirty="0" smtClean="0"/>
                        <a:t>I</a:t>
                      </a:r>
                    </a:p>
                    <a:p>
                      <a:r>
                        <a:rPr lang="ru-RU" sz="2000" dirty="0" smtClean="0"/>
                        <a:t>1805-1807гг – война с Наполеоном на территории Европы</a:t>
                      </a:r>
                    </a:p>
                    <a:p>
                      <a:r>
                        <a:rPr lang="ru-RU" sz="2000" dirty="0" smtClean="0"/>
                        <a:t>1812г. – Отечественная война</a:t>
                      </a:r>
                    </a:p>
                    <a:p>
                      <a:r>
                        <a:rPr lang="ru-RU" sz="2000" dirty="0" smtClean="0"/>
                        <a:t>14 декабря 1825г. – восстание декабристов на Сенатской площади в Петербурге</a:t>
                      </a:r>
                    </a:p>
                    <a:p>
                      <a:r>
                        <a:rPr lang="ru-RU" sz="2000" dirty="0" smtClean="0"/>
                        <a:t>1830-1831гг – польское восстание</a:t>
                      </a:r>
                    </a:p>
                    <a:p>
                      <a:r>
                        <a:rPr lang="ru-RU" sz="2000" dirty="0" smtClean="0"/>
                        <a:t>1853-1856гг – Крымская война</a:t>
                      </a:r>
                    </a:p>
                    <a:p>
                      <a:r>
                        <a:rPr lang="ru-RU" sz="2000" dirty="0" smtClean="0"/>
                        <a:t>1860г. – возникла революционная ситуация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dirty="0" smtClean="0"/>
              <a:t>События, без которых русская литература не могла бы состояться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199733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Период обострения общественной борьбы. Проблемы переустройства жизни волновали все активно действующие силы – от революционеров-демократов, которые звали Русь к топору, до мягких и либеральных сторонников постепенного и бескровного эволюционного пути.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60-е годы </a:t>
            </a:r>
            <a:r>
              <a:rPr lang="en-US" dirty="0" smtClean="0"/>
              <a:t>XIX </a:t>
            </a:r>
            <a:r>
              <a:rPr lang="ru-RU" dirty="0" smtClean="0"/>
              <a:t>века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73869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4581128"/>
          </a:xfrm>
        </p:spPr>
        <p:txBody>
          <a:bodyPr>
            <a:normAutofit/>
          </a:bodyPr>
          <a:lstStyle/>
          <a:p>
            <a:r>
              <a:rPr lang="ru-RU" dirty="0" smtClean="0"/>
              <a:t>В характере литературной жизни определились группировки славянофилов, западников и революционных демократов.</a:t>
            </a:r>
          </a:p>
          <a:p>
            <a:r>
              <a:rPr lang="ru-RU" b="1" dirty="0" smtClean="0"/>
              <a:t>Славянофильство</a:t>
            </a:r>
            <a:r>
              <a:rPr lang="ru-RU" dirty="0" smtClean="0"/>
              <a:t> – направление в русской общественной и литературной мысли 40-60х годов </a:t>
            </a:r>
            <a:r>
              <a:rPr lang="en-US" dirty="0" smtClean="0"/>
              <a:t>XIX </a:t>
            </a:r>
            <a:r>
              <a:rPr lang="ru-RU" dirty="0" smtClean="0"/>
              <a:t>века. Славянофилы отстаивали самобытность исторического и культурного пути России, назвали своё направление истинно русским, идеализировали религиозно-нравственные и социальные начала Киевской и Московской Руси, создавая модель утопического общественного строя.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2464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132856"/>
            <a:ext cx="6192688" cy="4464496"/>
          </a:xfrm>
        </p:spPr>
        <p:txBody>
          <a:bodyPr>
            <a:normAutofit/>
          </a:bodyPr>
          <a:lstStyle/>
          <a:p>
            <a:r>
              <a:rPr lang="ru-RU" b="1" dirty="0" smtClean="0"/>
              <a:t>Западники</a:t>
            </a:r>
            <a:r>
              <a:rPr lang="ru-RU" dirty="0" smtClean="0"/>
              <a:t> (Белинский, Герцен, Огарёв, Панаев, Тургенев) считали, что подлинная история Российского государства началась с петровских преобразований. Они утверждали «западный», буржуазный путь развития России.</a:t>
            </a:r>
          </a:p>
          <a:p>
            <a:r>
              <a:rPr lang="ru-RU" dirty="0" smtClean="0"/>
              <a:t>И славянофилы, и западники выступали против крепостничества, однако представление о дальнейшем пути России у них различны.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204864"/>
            <a:ext cx="2771800" cy="3773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0109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3284984"/>
            <a:ext cx="7745505" cy="3877815"/>
          </a:xfrm>
        </p:spPr>
        <p:txBody>
          <a:bodyPr/>
          <a:lstStyle/>
          <a:p>
            <a:r>
              <a:rPr lang="ru-RU" dirty="0" smtClean="0"/>
              <a:t>«У нас была одна любовь, но не одинаковая. У них и у нас запало с ранних лет чувство безграничной, обхватывающей всё существование любви к русскому народу… И мы, как Янус или двуглавый орёл, смотрели в разные стороны, в то время как сердце билось одно», - так описывал эти два направления </a:t>
            </a:r>
            <a:r>
              <a:rPr lang="ru-RU" dirty="0" err="1" smtClean="0"/>
              <a:t>А.И.Герцен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3" y="0"/>
            <a:ext cx="2416129" cy="3140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4824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204864"/>
            <a:ext cx="6480720" cy="3921299"/>
          </a:xfrm>
        </p:spPr>
        <p:txBody>
          <a:bodyPr/>
          <a:lstStyle/>
          <a:p>
            <a:r>
              <a:rPr lang="ru-RU" b="1" dirty="0" smtClean="0"/>
              <a:t>Почвенничество </a:t>
            </a:r>
            <a:r>
              <a:rPr lang="ru-RU" dirty="0" smtClean="0"/>
              <a:t>– направление, которое стремилось сгладить противоречия между западниками и славянофилами. «Почвенники» (Достоевский, Григорьев, Страхов) утверждали «</a:t>
            </a:r>
            <a:r>
              <a:rPr lang="ru-RU" dirty="0" err="1" smtClean="0"/>
              <a:t>всечеловечность</a:t>
            </a:r>
            <a:r>
              <a:rPr lang="ru-RU" dirty="0" smtClean="0"/>
              <a:t>» русского национального духа, считали необходимым преодолеть разобщённость интеллигенции и народа.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916832"/>
            <a:ext cx="2751757" cy="3950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18109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708920"/>
            <a:ext cx="8229600" cy="4392488"/>
          </a:xfrm>
        </p:spPr>
        <p:txBody>
          <a:bodyPr/>
          <a:lstStyle/>
          <a:p>
            <a:r>
              <a:rPr lang="ru-RU" dirty="0" smtClean="0"/>
              <a:t>Выражение общественного мнения проходило через частные газеты и журналы. Русская пресса переживает расцвет. Почти все произведения русской классической литературы сначала печатались и активно обсуждались на страницах журналов и только потом появлялись перед читателем в отдельно изданных книгах.</a:t>
            </a:r>
          </a:p>
          <a:p>
            <a:r>
              <a:rPr lang="ru-RU" dirty="0" smtClean="0"/>
              <a:t>Сложившийся в </a:t>
            </a:r>
            <a:r>
              <a:rPr lang="en-US" dirty="0" smtClean="0"/>
              <a:t>XIX </a:t>
            </a:r>
            <a:r>
              <a:rPr lang="ru-RU" dirty="0" smtClean="0"/>
              <a:t>веке особый тип </a:t>
            </a:r>
            <a:r>
              <a:rPr lang="ru-RU" b="1" dirty="0" smtClean="0"/>
              <a:t>русского «толстого» журнала стал явлением национальной культуры.</a:t>
            </a:r>
            <a:endParaRPr lang="ru-RU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2" y="0"/>
            <a:ext cx="3326135" cy="2569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6551" y="0"/>
            <a:ext cx="1811127" cy="2780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73388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220</TotalTime>
  <Words>843</Words>
  <Application>Microsoft Office PowerPoint</Application>
  <PresentationFormat>Экран (4:3)</PresentationFormat>
  <Paragraphs>53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Твердый переплет</vt:lpstr>
      <vt:lpstr>Русская литература второй половины XIX века</vt:lpstr>
      <vt:lpstr>Слайд 2</vt:lpstr>
      <vt:lpstr>События, без которых русская литература не могла бы состояться</vt:lpstr>
      <vt:lpstr>60-е годы XIX века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70-е годы XIX века</vt:lpstr>
      <vt:lpstr>Слайд 13</vt:lpstr>
      <vt:lpstr>Слайд 14</vt:lpstr>
      <vt:lpstr>80-е годы XIX века</vt:lpstr>
      <vt:lpstr>Слайд 16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Русская литература второй половины XIX века</dc:title>
  <dc:creator>Лариса</dc:creator>
  <cp:lastModifiedBy>User</cp:lastModifiedBy>
  <cp:revision>20</cp:revision>
  <dcterms:created xsi:type="dcterms:W3CDTF">2015-08-31T12:07:30Z</dcterms:created>
  <dcterms:modified xsi:type="dcterms:W3CDTF">2018-11-29T09:51:16Z</dcterms:modified>
</cp:coreProperties>
</file>