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0" r:id="rId2"/>
    <p:sldId id="26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Голдырева</a:t>
            </a:r>
            <a:r>
              <a:rPr lang="ru-RU" dirty="0" smtClean="0"/>
              <a:t> Елена Викторовна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3716338"/>
            <a:ext cx="36734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179388" y="2636838"/>
            <a:ext cx="3673475" cy="13684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83" y="5399"/>
                  <a:pt x="5493" y="7716"/>
                  <a:pt x="5402" y="10631"/>
                </a:cubicBezTo>
                <a:lnTo>
                  <a:pt x="5" y="10462"/>
                </a:lnTo>
                <a:cubicBezTo>
                  <a:pt x="187" y="4632"/>
                  <a:pt x="4966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468313" y="404813"/>
            <a:ext cx="82804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2800" b="1">
                <a:solidFill>
                  <a:srgbClr val="6600FF"/>
                </a:solidFill>
                <a:cs typeface="Arial" charset="0"/>
              </a:rPr>
              <a:t>        Семейный бюджет</a:t>
            </a:r>
            <a:r>
              <a:rPr lang="ru-RU" sz="2800">
                <a:solidFill>
                  <a:srgbClr val="6600FF"/>
                </a:solidFill>
                <a:cs typeface="Arial" charset="0"/>
              </a:rPr>
              <a:t> – это доходы и расходы семьи за определённый период времени (неделю, месяц, год)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179388" y="4005263"/>
            <a:ext cx="2663825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cs typeface="Arial" charset="0"/>
              </a:rPr>
              <a:t>Деньги, которые зарабатывают члены одной семьи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1476375" y="2565400"/>
            <a:ext cx="1871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cs typeface="Arial" charset="0"/>
              </a:rPr>
              <a:t>доходы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31748" grpId="0" animBg="1"/>
      <p:bldP spid="317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.F59FA5ACC2E24C5\Local Settings\Temporary Internet Files\Content.IE5\U5ILINYH\MPj04089570000[1]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73" y="102704"/>
            <a:ext cx="1915754" cy="66225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aphicFrame>
        <p:nvGraphicFramePr>
          <p:cNvPr id="54289" name="Group 17"/>
          <p:cNvGraphicFramePr>
            <a:graphicFrameLocks noGrp="1"/>
          </p:cNvGraphicFramePr>
          <p:nvPr>
            <p:ph idx="4294967295"/>
          </p:nvPr>
        </p:nvGraphicFramePr>
        <p:xfrm>
          <a:off x="2425700" y="188913"/>
          <a:ext cx="6718300" cy="6554788"/>
        </p:xfrm>
        <a:graphic>
          <a:graphicData uri="http://schemas.openxmlformats.org/drawingml/2006/table">
            <a:tbl>
              <a:tblPr/>
              <a:tblGrid>
                <a:gridCol w="3529013"/>
                <a:gridCol w="3189287"/>
              </a:tblGrid>
              <a:tr h="703263"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Семейный бюджет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2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07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  <a:cs typeface="Times New Roman" pitchFamily="18" charset="0"/>
                        </a:rPr>
                        <a:t>зарплата пенсия стипендия пособие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Monotype Corsiva" pitchFamily="66" charset="0"/>
                          <a:cs typeface="Times New Roman" pitchFamily="18" charset="0"/>
                        </a:rPr>
                        <a:t>прибыль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Monotype Corsiva" pitchFamily="66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38" name="WordArt 26"/>
          <p:cNvSpPr>
            <a:spLocks noChangeArrowheads="1" noChangeShapeType="1" noTextEdit="1"/>
          </p:cNvSpPr>
          <p:nvPr/>
        </p:nvSpPr>
        <p:spPr bwMode="auto">
          <a:xfrm>
            <a:off x="6443663" y="2708275"/>
            <a:ext cx="1728787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990033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8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8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rganization Chart 8"/>
          <p:cNvGraphicFramePr>
            <a:graphicFrameLocks/>
          </p:cNvGraphicFramePr>
          <p:nvPr>
            <p:ph type="dgm" idx="4294967295"/>
          </p:nvPr>
        </p:nvGraphicFramePr>
        <p:xfrm>
          <a:off x="0" y="549275"/>
          <a:ext cx="8256588" cy="6003925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0825" y="188913"/>
            <a:ext cx="8715375" cy="642937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3333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1500" y="428625"/>
            <a:ext cx="2571750" cy="7143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00750" y="428625"/>
            <a:ext cx="2571750" cy="714375"/>
          </a:xfrm>
          <a:prstGeom prst="roundRect">
            <a:avLst/>
          </a:prstGeom>
          <a:solidFill>
            <a:srgbClr val="FF0000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03575" y="5229225"/>
            <a:ext cx="2714625" cy="7143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ПОСОБИЕ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86125" y="4572000"/>
            <a:ext cx="2714625" cy="7143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РЕМОНТ</a:t>
            </a:r>
          </a:p>
          <a:p>
            <a:pPr algn="ctr">
              <a:defRPr/>
            </a:pPr>
            <a:r>
              <a:rPr lang="ru-RU" sz="2800" b="1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КВАРТИРЫ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86125" y="4071938"/>
            <a:ext cx="2714625" cy="7143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ТРАНСПОРТ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86125" y="3571875"/>
            <a:ext cx="2714625" cy="7143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ОДЕЖДА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6125" y="3071813"/>
            <a:ext cx="2714625" cy="7143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СТИПЕНДИЯ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86125" y="2571750"/>
            <a:ext cx="2714625" cy="7143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КОММ.</a:t>
            </a:r>
          </a:p>
          <a:p>
            <a:pPr algn="ctr">
              <a:defRPr/>
            </a:pPr>
            <a:r>
              <a:rPr lang="ru-RU" sz="2800" b="1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ПЛАТЕЖИ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86125" y="2071688"/>
            <a:ext cx="2714625" cy="7143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ПЕНСИЯ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86125" y="1571625"/>
            <a:ext cx="2714625" cy="7143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ЕДА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86125" y="1071563"/>
            <a:ext cx="2714625" cy="71437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F1208"/>
                </a:solidFill>
                <a:latin typeface="Times New Roman" pitchFamily="18" charset="0"/>
                <a:cs typeface="Times New Roman" pitchFamily="18" charset="0"/>
              </a:rPr>
              <a:t>ЗАРПЛАТА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48555E-6 L -0.29132 0.0291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132 -0.04185 " pathEditMode="relative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988 L -0.29132 0.0092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132 -0.06289 " pathEditMode="relative" ptsTypes="AA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2104 L -0.29132 -0.010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0.0111 L 0.29132 -0.0832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132 -0.03145 " pathEditMode="relative" ptsTypes="AA"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1227 L 0.2915 0.01412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19 -0.04166 L -0.28229 -0.2094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9" grpId="0" animBg="1"/>
      <p:bldP spid="19" grpId="1" animBg="1"/>
      <p:bldP spid="18" grpId="0" animBg="1"/>
      <p:bldP spid="18" grpId="1" animBg="1"/>
      <p:bldP spid="17" grpId="0" animBg="1"/>
      <p:bldP spid="17" grpId="1" animBg="1"/>
      <p:bldP spid="11" grpId="0" animBg="1"/>
      <p:bldP spid="11" grpId="1" animBg="1"/>
      <p:bldP spid="10" grpId="0" animBg="1"/>
      <p:bldP spid="10" grpId="1" animBg="1"/>
      <p:bldP spid="9" grpId="0" animBg="1"/>
      <p:bldP spid="9" grpId="1" animBg="1"/>
      <p:bldP spid="8" grpId="0" animBg="1"/>
      <p:bldP spid="8" grpId="1" animBg="1"/>
      <p:bldP spid="3" grpId="0" animBg="1"/>
      <p:bldP spid="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Ответь на вопрос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 бюджет семьи отличается от бюджета государства?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?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9" descr="Rastim-profit.ru &quot; 2011 &quot; Авгус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3" y="2928938"/>
            <a:ext cx="4541837" cy="3630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38" name="Рисунок 10" descr="322 миллиарда рублей составят дополнительные ресурсы бюджета в 2012-м году - Первый кана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" y="285750"/>
            <a:ext cx="5214938" cy="2786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39" name="Рисунок 11" descr="Деньги, банкноты, купюры Gif анимация, аватары, скачать анимацию, анимация для сайта, форума, блог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50" y="500063"/>
            <a:ext cx="1785938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12" descr="История благодарностей участнику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0" y="4071938"/>
            <a:ext cx="29337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5988050"/>
          </a:xfrm>
        </p:spPr>
        <p:txBody>
          <a:bodyPr>
            <a:normAutofit fontScale="9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Бюджет – это финансовый план, суммирующий доходы и расходы за определенный период времени.</a:t>
            </a:r>
            <a:r>
              <a:rPr lang="ru-RU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satMod val="20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Слово бюджет имеет французское происхождение и переводится как «кошелек, сумка».</a:t>
            </a:r>
            <a:endParaRPr lang="ru-RU" dirty="0">
              <a:solidFill>
                <a:schemeClr val="tx2">
                  <a:satMod val="20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57023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Чем бюджет семьи отличается от бюджета государства?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2" descr="МАГИЯ,ЭЗОТЕРИКА Записи в рубрике МАГИЯ,ЭЗОТЕРИКА Дневник sinichca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3000375"/>
            <a:ext cx="4071937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3"/>
          <p:cNvSpPr txBox="1">
            <a:spLocks noChangeArrowheads="1"/>
          </p:cNvSpPr>
          <p:nvPr/>
        </p:nvSpPr>
        <p:spPr bwMode="auto">
          <a:xfrm rot="-636698">
            <a:off x="3260725" y="3586163"/>
            <a:ext cx="2536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ГОСБЮДЖЕТ</a:t>
            </a:r>
          </a:p>
        </p:txBody>
      </p:sp>
      <p:sp>
        <p:nvSpPr>
          <p:cNvPr id="5" name="Стрелка вниз 4"/>
          <p:cNvSpPr/>
          <p:nvPr/>
        </p:nvSpPr>
        <p:spPr>
          <a:xfrm rot="19217423">
            <a:off x="3167063" y="2046288"/>
            <a:ext cx="657225" cy="142875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2011067">
            <a:off x="4868863" y="1716088"/>
            <a:ext cx="681037" cy="142875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 rot="3027450">
            <a:off x="2765425" y="2522538"/>
            <a:ext cx="14287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ДОХОДЫ</a:t>
            </a:r>
          </a:p>
        </p:txBody>
      </p:sp>
      <p:sp>
        <p:nvSpPr>
          <p:cNvPr id="23558" name="TextBox 10"/>
          <p:cNvSpPr txBox="1">
            <a:spLocks noChangeArrowheads="1"/>
          </p:cNvSpPr>
          <p:nvPr/>
        </p:nvSpPr>
        <p:spPr bwMode="auto">
          <a:xfrm rot="-4172276">
            <a:off x="4415631" y="2091532"/>
            <a:ext cx="1673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РАСХОДЫ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084888" y="549275"/>
            <a:ext cx="28575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6072188" y="2571750"/>
            <a:ext cx="2714625" cy="185737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91429" tIns="45715" rIns="91429" bIns="45715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714375" y="2500313"/>
            <a:ext cx="2571750" cy="178593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91429" tIns="45715" rIns="91429" bIns="45715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42938" y="2500313"/>
            <a:ext cx="26431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>
            <a:spAutoFit/>
          </a:bodyPr>
          <a:lstStyle/>
          <a:p>
            <a:pPr algn="ctr" eaLnBrk="0" hangingPunct="0"/>
            <a:r>
              <a:rPr lang="ru-RU" sz="3200">
                <a:latin typeface="Times New Roman" pitchFamily="18" charset="0"/>
                <a:cs typeface="Times New Roman" pitchFamily="18" charset="0"/>
              </a:rPr>
              <a:t>Имеет юридическую силу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Freeform 7"/>
          <p:cNvSpPr>
            <a:spLocks/>
          </p:cNvSpPr>
          <p:nvPr/>
        </p:nvSpPr>
        <p:spPr bwMode="gray">
          <a:xfrm>
            <a:off x="3365500" y="2470150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4581" name="AutoShape 8"/>
          <p:cNvSpPr>
            <a:spLocks noChangeAspect="1" noChangeArrowheads="1" noTextEdit="1"/>
          </p:cNvSpPr>
          <p:nvPr/>
        </p:nvSpPr>
        <p:spPr bwMode="gray">
          <a:xfrm flipH="1">
            <a:off x="5000625" y="2500313"/>
            <a:ext cx="909638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Freeform 9"/>
          <p:cNvSpPr>
            <a:spLocks/>
          </p:cNvSpPr>
          <p:nvPr/>
        </p:nvSpPr>
        <p:spPr bwMode="gray">
          <a:xfrm flipH="1">
            <a:off x="5018088" y="2470150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190875" y="842963"/>
            <a:ext cx="2998788" cy="1601787"/>
            <a:chOff x="1997" y="1314"/>
            <a:chExt cx="1889" cy="1009"/>
          </a:xfrm>
        </p:grpSpPr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23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4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</p:grpSp>
        <p:sp>
          <p:nvSpPr>
            <p:cNvPr id="18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1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22" name="Oval 17"/>
            <p:cNvSpPr>
              <a:spLocks noChangeArrowheads="1"/>
            </p:cNvSpPr>
            <p:nvPr/>
          </p:nvSpPr>
          <p:spPr bwMode="gray">
            <a:xfrm>
              <a:off x="2327" y="1368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</p:grp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6000750" y="2795588"/>
            <a:ext cx="292893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3000">
                <a:latin typeface="Times New Roman" pitchFamily="18" charset="0"/>
                <a:cs typeface="Times New Roman" pitchFamily="18" charset="0"/>
              </a:rPr>
              <a:t>Правительство</a:t>
            </a:r>
          </a:p>
          <a:p>
            <a:pPr algn="ctr" eaLnBrk="0" hangingPunct="0"/>
            <a:r>
              <a:rPr lang="ru-RU" sz="3000">
                <a:latin typeface="Times New Roman" pitchFamily="18" charset="0"/>
                <a:cs typeface="Times New Roman" pitchFamily="18" charset="0"/>
              </a:rPr>
              <a:t>организует </a:t>
            </a:r>
          </a:p>
          <a:p>
            <a:pPr algn="ctr" eaLnBrk="0" hangingPunct="0"/>
            <a:r>
              <a:rPr lang="ru-RU" sz="3000">
                <a:latin typeface="Times New Roman" pitchFamily="18" charset="0"/>
                <a:cs typeface="Times New Roman" pitchFamily="18" charset="0"/>
              </a:rPr>
              <a:t>его исполнение</a:t>
            </a:r>
            <a:endParaRPr lang="en-US" sz="300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27" name="Стрелка вправо с вырезом 26"/>
          <p:cNvSpPr/>
          <p:nvPr/>
        </p:nvSpPr>
        <p:spPr>
          <a:xfrm rot="5400000">
            <a:off x="4000501" y="2786062"/>
            <a:ext cx="1428750" cy="71437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3286125" y="3857625"/>
            <a:ext cx="2786063" cy="1357313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91429" tIns="45715" rIns="91429" bIns="45715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357563" y="4000500"/>
            <a:ext cx="27146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Утверждается 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парламентом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571875" y="1285875"/>
            <a:ext cx="2571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ГОСБЮДЖЕТ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 animBg="1"/>
      <p:bldP spid="14" grpId="0" animBg="1"/>
      <p:bldP spid="26" grpId="0"/>
      <p:bldP spid="27" grpId="0" animBg="1"/>
      <p:bldP spid="28" grpId="0" animBg="1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.F59FA5ACC2E24C5\Local Settings\Temporary Internet Files\Content.IE5\U5ILINYH\MPj04089570000[1]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73" y="102704"/>
            <a:ext cx="1915754" cy="66225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123" name="AutoShape 7"/>
          <p:cNvSpPr>
            <a:spLocks noChangeArrowheads="1"/>
          </p:cNvSpPr>
          <p:nvPr/>
        </p:nvSpPr>
        <p:spPr bwMode="auto">
          <a:xfrm>
            <a:off x="2700338" y="2205038"/>
            <a:ext cx="5761037" cy="1873250"/>
          </a:xfrm>
          <a:prstGeom prst="wedgeEllipseCallout">
            <a:avLst>
              <a:gd name="adj1" fmla="val -35838"/>
              <a:gd name="adj2" fmla="val 568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3132138" y="2492375"/>
            <a:ext cx="4567237" cy="1206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72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семейный бюджет</a:t>
            </a: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 rot="1143107">
            <a:off x="4211638" y="333375"/>
            <a:ext cx="2952750" cy="1584325"/>
          </a:xfrm>
          <a:prstGeom prst="curvedDownArrow">
            <a:avLst>
              <a:gd name="adj1" fmla="val 37275"/>
              <a:gd name="adj2" fmla="val 74549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 rot="1154350">
            <a:off x="4716463" y="4581525"/>
            <a:ext cx="3455987" cy="1657350"/>
          </a:xfrm>
          <a:prstGeom prst="curvedUpArrow">
            <a:avLst>
              <a:gd name="adj1" fmla="val 41705"/>
              <a:gd name="adj2" fmla="val 8341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6588125" y="4149725"/>
            <a:ext cx="2287588" cy="822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12700">
                <a:solidFill>
                  <a:schemeClr val="tx1"/>
                </a:solidFill>
                <a:round/>
                <a:headEnd/>
                <a:tailEnd/>
              </a:ln>
              <a:solidFill>
                <a:srgbClr val="9933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1979613" y="1196975"/>
            <a:ext cx="2376487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12700">
                <a:solidFill>
                  <a:schemeClr val="tx1"/>
                </a:solidFill>
                <a:round/>
                <a:headEnd/>
                <a:tailEnd/>
              </a:ln>
              <a:solidFill>
                <a:srgbClr val="9933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  <p:bldP spid="4102" grpId="0" animBg="1"/>
      <p:bldP spid="4105" grpId="0" animBg="1"/>
      <p:bldP spid="4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547813" cy="6858000"/>
            <a:chOff x="110179725" y="107508675"/>
            <a:chExt cx="3101279" cy="4742496"/>
          </a:xfrm>
        </p:grpSpPr>
        <p:sp>
          <p:nvSpPr>
            <p:cNvPr id="6160" name="Rectangle 3"/>
            <p:cNvSpPr>
              <a:spLocks noChangeArrowheads="1" noChangeShapeType="1"/>
            </p:cNvSpPr>
            <p:nvPr/>
          </p:nvSpPr>
          <p:spPr bwMode="auto">
            <a:xfrm>
              <a:off x="110179725" y="107508675"/>
              <a:ext cx="1772159" cy="4742496"/>
            </a:xfrm>
            <a:prstGeom prst="rect">
              <a:avLst/>
            </a:prstGeom>
            <a:solidFill>
              <a:srgbClr val="66CCFF"/>
            </a:solidFill>
            <a:ln w="0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ru-RU"/>
            </a:p>
          </p:txBody>
        </p:sp>
        <p:sp>
          <p:nvSpPr>
            <p:cNvPr id="6161" name="AutoShape 4"/>
            <p:cNvSpPr>
              <a:spLocks noChangeArrowheads="1" noChangeShapeType="1"/>
            </p:cNvSpPr>
            <p:nvPr/>
          </p:nvSpPr>
          <p:spPr bwMode="auto">
            <a:xfrm>
              <a:off x="110622765" y="108488529"/>
              <a:ext cx="2658239" cy="159736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0" algn="in">
              <a:noFill/>
              <a:round/>
              <a:headEnd/>
              <a:tailEnd/>
            </a:ln>
          </p:spPr>
          <p:txBody>
            <a:bodyPr lIns="36576" tIns="36576" rIns="36576" bIns="36576"/>
            <a:lstStyle/>
            <a:p>
              <a:endParaRPr lang="ru-RU"/>
            </a:p>
          </p:txBody>
        </p:sp>
      </p:grpSp>
      <p:pic>
        <p:nvPicPr>
          <p:cNvPr id="11269" name="Picture 5" descr="ма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549275"/>
            <a:ext cx="1817688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о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3933825"/>
            <a:ext cx="1863725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 descr="пап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2275" y="188913"/>
            <a:ext cx="2374900" cy="341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 descr="бабуш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9925" y="620713"/>
            <a:ext cx="1908175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 descr="дедушка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692150"/>
            <a:ext cx="267335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AutoShape 12"/>
          <p:cNvSpPr>
            <a:spLocks noChangeArrowheads="1"/>
          </p:cNvSpPr>
          <p:nvPr/>
        </p:nvSpPr>
        <p:spPr bwMode="auto">
          <a:xfrm rot="9179682">
            <a:off x="349250" y="3600450"/>
            <a:ext cx="2787650" cy="1295400"/>
          </a:xfrm>
          <a:prstGeom prst="wedgeRoundRectCallout">
            <a:avLst>
              <a:gd name="adj1" fmla="val -40907"/>
              <a:gd name="adj2" fmla="val 67593"/>
              <a:gd name="adj3" fmla="val 16667"/>
            </a:avLst>
          </a:prstGeom>
          <a:solidFill>
            <a:srgbClr val="FBFDA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pPr algn="ctr"/>
            <a:endParaRPr lang="ru-RU"/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 rot="9179682">
            <a:off x="6011863" y="3284538"/>
            <a:ext cx="2592387" cy="1157287"/>
          </a:xfrm>
          <a:prstGeom prst="wedgeRoundRectCallout">
            <a:avLst>
              <a:gd name="adj1" fmla="val -38671"/>
              <a:gd name="adj2" fmla="val 108310"/>
              <a:gd name="adj3" fmla="val 16667"/>
            </a:avLst>
          </a:prstGeom>
          <a:solidFill>
            <a:srgbClr val="FBFDA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pPr algn="ctr"/>
            <a:endParaRPr lang="ru-RU"/>
          </a:p>
        </p:txBody>
      </p:sp>
      <p:sp>
        <p:nvSpPr>
          <p:cNvPr id="11278" name="AutoShape 14"/>
          <p:cNvSpPr>
            <a:spLocks noChangeArrowheads="1"/>
          </p:cNvSpPr>
          <p:nvPr/>
        </p:nvSpPr>
        <p:spPr bwMode="auto">
          <a:xfrm rot="-9183255">
            <a:off x="1979613" y="5157788"/>
            <a:ext cx="2389187" cy="863600"/>
          </a:xfrm>
          <a:prstGeom prst="wedgeRoundRectCallout">
            <a:avLst>
              <a:gd name="adj1" fmla="val -82764"/>
              <a:gd name="adj2" fmla="val -28278"/>
              <a:gd name="adj3" fmla="val 16667"/>
            </a:avLst>
          </a:prstGeom>
          <a:solidFill>
            <a:srgbClr val="FBFDA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pPr algn="ctr"/>
            <a:endParaRPr lang="ru-RU"/>
          </a:p>
        </p:txBody>
      </p:sp>
      <p:sp>
        <p:nvSpPr>
          <p:cNvPr id="11279" name="WordArt 15"/>
          <p:cNvSpPr>
            <a:spLocks noChangeArrowheads="1" noChangeShapeType="1" noTextEdit="1"/>
          </p:cNvSpPr>
          <p:nvPr/>
        </p:nvSpPr>
        <p:spPr bwMode="auto">
          <a:xfrm rot="-1725775">
            <a:off x="441325" y="3827463"/>
            <a:ext cx="2501900" cy="671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3366"/>
                </a:solidFill>
                <a:latin typeface="Arial"/>
                <a:cs typeface="Arial"/>
              </a:rPr>
              <a:t>ЗАРПЛАТА</a:t>
            </a:r>
          </a:p>
        </p:txBody>
      </p:sp>
      <p:sp>
        <p:nvSpPr>
          <p:cNvPr id="11280" name="WordArt 16"/>
          <p:cNvSpPr>
            <a:spLocks noChangeArrowheads="1" noChangeShapeType="1" noTextEdit="1"/>
          </p:cNvSpPr>
          <p:nvPr/>
        </p:nvSpPr>
        <p:spPr bwMode="auto">
          <a:xfrm rot="-1593903">
            <a:off x="6227763" y="3789363"/>
            <a:ext cx="2360612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пенсия</a:t>
            </a:r>
          </a:p>
        </p:txBody>
      </p:sp>
      <p:sp>
        <p:nvSpPr>
          <p:cNvPr id="11281" name="WordArt 17"/>
          <p:cNvSpPr>
            <a:spLocks noChangeArrowheads="1" noChangeShapeType="1" noTextEdit="1"/>
          </p:cNvSpPr>
          <p:nvPr/>
        </p:nvSpPr>
        <p:spPr bwMode="auto">
          <a:xfrm rot="1547450">
            <a:off x="2051050" y="5373688"/>
            <a:ext cx="22320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ПОСОБИЕ</a:t>
            </a:r>
          </a:p>
        </p:txBody>
      </p:sp>
      <p:sp>
        <p:nvSpPr>
          <p:cNvPr id="2" name="AutoShape 14"/>
          <p:cNvSpPr>
            <a:spLocks noChangeArrowheads="1"/>
          </p:cNvSpPr>
          <p:nvPr/>
        </p:nvSpPr>
        <p:spPr bwMode="auto">
          <a:xfrm rot="-1655436">
            <a:off x="6011863" y="5229225"/>
            <a:ext cx="2389187" cy="863600"/>
          </a:xfrm>
          <a:prstGeom prst="wedgeRoundRectCallout">
            <a:avLst>
              <a:gd name="adj1" fmla="val -82764"/>
              <a:gd name="adj2" fmla="val -28278"/>
              <a:gd name="adj3" fmla="val 16667"/>
            </a:avLst>
          </a:prstGeom>
          <a:solidFill>
            <a:srgbClr val="FBFDA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400" b="1">
              <a:solidFill>
                <a:schemeClr val="folHlink"/>
              </a:solidFill>
              <a:latin typeface="Garamond" pitchFamily="18" charset="0"/>
            </a:endParaRPr>
          </a:p>
        </p:txBody>
      </p:sp>
      <p:sp>
        <p:nvSpPr>
          <p:cNvPr id="3" name="WordArt 17"/>
          <p:cNvSpPr>
            <a:spLocks noChangeArrowheads="1" noChangeShapeType="1" noTextEdit="1"/>
          </p:cNvSpPr>
          <p:nvPr/>
        </p:nvSpPr>
        <p:spPr bwMode="auto">
          <a:xfrm rot="-1581264">
            <a:off x="6300788" y="5300663"/>
            <a:ext cx="1931987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СТИПЕНДИЯ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0" dur="2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6" grpId="0" animBg="1"/>
      <p:bldP spid="11277" grpId="0" animBg="1"/>
      <p:bldP spid="11278" grpId="0" animBg="1"/>
      <p:bldP spid="11279" grpId="0" animBg="1"/>
      <p:bldP spid="11280" grpId="0" animBg="1"/>
      <p:bldP spid="11281" grpId="0" animBg="1"/>
      <p:bldP spid="2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</TotalTime>
  <Words>98</Words>
  <PresentationFormat>Экран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Бюджет</vt:lpstr>
      <vt:lpstr>?</vt:lpstr>
      <vt:lpstr>Слайд 3</vt:lpstr>
      <vt:lpstr> Бюджет – это финансовый план, суммирующий доходы и расходы за определенный период времени.  Слово бюджет имеет французское происхождение и переводится как «кошелек, сумка».</vt:lpstr>
      <vt:lpstr>   Чем бюджет семьи отличается от бюджета государства?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Ответь на вопрос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алексей</cp:lastModifiedBy>
  <cp:revision>4</cp:revision>
  <dcterms:modified xsi:type="dcterms:W3CDTF">2019-10-28T18:05:37Z</dcterms:modified>
</cp:coreProperties>
</file>