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3" r:id="rId4"/>
    <p:sldId id="265" r:id="rId5"/>
    <p:sldId id="257" r:id="rId6"/>
    <p:sldId id="258" r:id="rId7"/>
    <p:sldId id="259" r:id="rId8"/>
    <p:sldId id="260" r:id="rId9"/>
    <p:sldId id="261" r:id="rId10"/>
    <p:sldId id="262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images/search?rpt=simage&amp;noreask=1&amp;source=qa&amp;text=%D0%9C%D0%B8%D0%BA%D0%B5%D0%BB%D0%B0%D0%BD%D0%B4%D0%B6%D0%B5%D0%BB%D0%BE%20%D0%91%D1%83%D0%B0%D0%BD%D0%B0%D1%80%D0%BE%D1%82%D1%82%D0%B8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Виртуальный музей Возрождения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/>
              <a:t>8в класс</a:t>
            </a:r>
            <a:endParaRPr lang="ru-RU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Arial Black" pitchFamily="34" charset="0"/>
              </a:rPr>
              <a:t>Тайная вечеря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5" name="Содержимое 4" descr="image1317241578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1142984"/>
            <a:ext cx="6929454" cy="5715016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643702" y="2357430"/>
            <a:ext cx="2043098" cy="3768733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>
                <a:latin typeface="Arial Black" pitchFamily="34" charset="0"/>
              </a:rPr>
              <a:t>Монументальная роспись работы Леонардо да Винчи, изображающая сцену последней трапезы Христа со своими учениками. Создана в 1495-1498 годы в доминиканском монастыре </a:t>
            </a:r>
            <a:r>
              <a:rPr lang="ru-RU" dirty="0" err="1" smtClean="0">
                <a:latin typeface="Arial Black" pitchFamily="34" charset="0"/>
              </a:rPr>
              <a:t>Санта-Мария-делле-Грацие</a:t>
            </a:r>
            <a:r>
              <a:rPr lang="ru-RU" dirty="0" smtClean="0">
                <a:latin typeface="Arial Black" pitchFamily="34" charset="0"/>
              </a:rPr>
              <a:t> в Милане. 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Елена\Desktop\1355597453-1506--raphagВl----self-portrait--oil-on-poplar---fgd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404664"/>
            <a:ext cx="7344816" cy="6120680"/>
          </a:xfrm>
          <a:prstGeom prst="rect">
            <a:avLst/>
          </a:prstGeom>
          <a:noFill/>
        </p:spPr>
      </p:pic>
      <p:pic>
        <p:nvPicPr>
          <p:cNvPr id="3" name="Picture 2" descr="C:\Users\Елена\Desktop\1355597453-1506--raphagВl----self-portrait--oil-on-poplar---fgd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428604"/>
            <a:ext cx="7344816" cy="612068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762868" y="3244334"/>
            <a:ext cx="28873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 Black" pitchFamily="34" charset="0"/>
              </a:rPr>
              <a:t>Рафаэль </a:t>
            </a:r>
            <a:r>
              <a:rPr lang="ru-RU" sz="2400" dirty="0" err="1" smtClean="0">
                <a:solidFill>
                  <a:schemeClr val="bg1"/>
                </a:solidFill>
                <a:latin typeface="Arial Black" pitchFamily="34" charset="0"/>
              </a:rPr>
              <a:t>Санти</a:t>
            </a:r>
            <a:endParaRPr lang="ru-RU" sz="24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Arial Black" pitchFamily="34" charset="0"/>
              </a:rPr>
              <a:t>Мадонна Конестабиле» (1502— 1503 </a:t>
            </a:r>
            <a:r>
              <a:rPr lang="ru-RU" dirty="0" smtClean="0">
                <a:latin typeface="Arial Black" pitchFamily="34" charset="0"/>
              </a:rPr>
              <a:t>)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3074" name="Picture 2" descr="C:\Users\Елена\Desktop\o8WRmFdhFK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700808"/>
            <a:ext cx="7272808" cy="475252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 Black" pitchFamily="34" charset="0"/>
              </a:rPr>
              <a:t>«Сон рыцаря» (1504 </a:t>
            </a:r>
            <a:r>
              <a:rPr lang="ru-RU" dirty="0" smtClean="0">
                <a:latin typeface="Arial Black" pitchFamily="34" charset="0"/>
              </a:rPr>
              <a:t>)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4098" name="Picture 2" descr="C:\Users\Елена\Desktop\jlIem0AQs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556792"/>
            <a:ext cx="6212979" cy="499127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latin typeface="Arial Black" pitchFamily="34" charset="0"/>
              </a:rPr>
              <a:t>«Святой Георгий» (1504 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5122" name="Picture 2" descr="C:\Users\Елена\Desktop\6qptuP4oJs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484784"/>
            <a:ext cx="6435081" cy="508194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Arial Black" pitchFamily="34" charset="0"/>
              </a:rPr>
              <a:t>«Мадонна со щеглёнком» (1506—1507 </a:t>
            </a:r>
            <a:r>
              <a:rPr lang="ru-RU" dirty="0" smtClean="0">
                <a:latin typeface="Arial Black" pitchFamily="34" charset="0"/>
              </a:rPr>
              <a:t>)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6146" name="Picture 2" descr="C:\Users\Елена\Desktop\usgUOKR_l6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412776"/>
            <a:ext cx="6124304" cy="544522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Arial Black" pitchFamily="34" charset="0"/>
              </a:rPr>
              <a:t>«Сикстинская Мадонна» (1515—1519 </a:t>
            </a:r>
            <a:r>
              <a:rPr lang="ru-RU" dirty="0" smtClean="0">
                <a:latin typeface="Arial Black" pitchFamily="34" charset="0"/>
              </a:rPr>
              <a:t>)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8194" name="Picture 2" descr="C:\Users\Елена\Desktop\zGASCPeET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285860"/>
            <a:ext cx="4662850" cy="557214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2273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8572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Arial Black" pitchFamily="34" charset="0"/>
              </a:rPr>
              <a:t>Микеланджело </a:t>
            </a:r>
            <a:r>
              <a:rPr lang="ru-RU" b="1" dirty="0" err="1" smtClean="0">
                <a:latin typeface="Arial Black" pitchFamily="34" charset="0"/>
              </a:rPr>
              <a:t>Буонарроти</a:t>
            </a:r>
            <a:r>
              <a:rPr lang="ru-RU" b="1" dirty="0" smtClean="0">
                <a:latin typeface="Arial Black" pitchFamily="34" charset="0"/>
              </a:rPr>
              <a:t> (1475— 1564)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2071678"/>
            <a:ext cx="7929618" cy="4429156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82550" h="38100" prst="coolSlant"/>
              <a:bevelB w="82550" h="38100" prst="coolSlant"/>
            </a:sp3d>
          </a:bodyPr>
          <a:lstStyle/>
          <a:p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r:id="rId3"/>
            </a:endParaRPr>
          </a:p>
          <a:p>
            <a:r>
              <a:rPr lang="ru-RU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Итальянский скульптор, художник, архитектор, поэт, мыслитель. Один из крупнейших мастеров эпохи Возрождения и раннего барокко.</a:t>
            </a:r>
            <a:r>
              <a:rPr lang="ru-RU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ru-RU" sz="36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mik-bounarotti-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79451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e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9114005" cy="68580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1"/>
            <a:ext cx="7772400" cy="1857387"/>
          </a:xfrm>
        </p:spPr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Леонардо да Винчи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357430"/>
            <a:ext cx="6400800" cy="3281370"/>
          </a:xfrm>
        </p:spPr>
        <p:txBody>
          <a:bodyPr>
            <a:normAutofit fontScale="85000" lnSpcReduction="10000"/>
          </a:bodyPr>
          <a:lstStyle/>
          <a:p>
            <a:r>
              <a:rPr lang="ru-RU" dirty="0">
                <a:latin typeface="Arial Black" pitchFamily="34" charset="0"/>
              </a:rPr>
              <a:t>Итальянский художник и учёный, изобретатель, писатель, музыкант, один из крупнейших представителей искусства Высокого Возрождения, яркий пример «универсального человека».</a:t>
            </a:r>
          </a:p>
        </p:txBody>
      </p:sp>
    </p:spTree>
    <p:extLst>
      <p:ext uri="{BB962C8B-B14F-4D97-AF65-F5344CB8AC3E}">
        <p14:creationId xmlns="" xmlns:p14="http://schemas.microsoft.com/office/powerpoint/2010/main" val="31724925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a07fd41d5383b096d36e43c1ab4e645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2" y="7012"/>
            <a:ext cx="5214974" cy="6822454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459955-R3L8T8D-650-davi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629" y="0"/>
            <a:ext cx="6404742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a74c9397d3f9f916efe405f0a6beba0b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0"/>
            <a:ext cx="6572264" cy="690303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Фото ПАША\slide-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 Black" pitchFamily="34" charset="0"/>
              </a:rPr>
              <a:t>Интересные факты</a:t>
            </a:r>
            <a:br>
              <a:rPr lang="ru-RU" dirty="0" smtClean="0">
                <a:latin typeface="Arial Black" pitchFamily="34" charset="0"/>
              </a:rPr>
            </a:br>
            <a:endParaRPr lang="ru-RU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latin typeface="Arial Black" pitchFamily="34" charset="0"/>
              </a:rPr>
              <a:t>Леонардо был требователен и точен во всех своих делах. Даже увлекаясь живописью, он настаивал на полном изучении объекта перед началом рисунка.</a:t>
            </a:r>
          </a:p>
          <a:p>
            <a:r>
              <a:rPr lang="ru-RU" dirty="0" smtClean="0">
                <a:latin typeface="Arial Black" pitchFamily="34" charset="0"/>
              </a:rPr>
              <a:t>Леонардо да Винчи сделал огромный вклад в инженерию и гидравлику, ученый изобрел велосипед, </a:t>
            </a:r>
            <a:r>
              <a:rPr lang="ru-RU" dirty="0" err="1" smtClean="0">
                <a:latin typeface="Arial Black" pitchFamily="34" charset="0"/>
              </a:rPr>
              <a:t>колесцовый</a:t>
            </a:r>
            <a:r>
              <a:rPr lang="ru-RU" dirty="0" smtClean="0">
                <a:latin typeface="Arial Black" pitchFamily="34" charset="0"/>
              </a:rPr>
              <a:t> замок, прожектор, катапульту и др.</a:t>
            </a:r>
          </a:p>
          <a:p>
            <a:r>
              <a:rPr lang="ru-RU" dirty="0" smtClean="0">
                <a:latin typeface="Arial Black" pitchFamily="34" charset="0"/>
              </a:rPr>
              <a:t>Рукописи Леонардо да Винчи бесценны. Их полностью опубликовали лишь в 19-20 веках. В своих заметках Леонардо отмечал не просто размышления, а дополнял их рисунками, чертежами, описанием.</a:t>
            </a:r>
          </a:p>
          <a:p>
            <a:r>
              <a:rPr lang="ru-RU" dirty="0" smtClean="0">
                <a:latin typeface="Arial Black" pitchFamily="34" charset="0"/>
              </a:rPr>
              <a:t>Жизнь Леонардо да Винчи, биография которого была полна невероятных событий, описана многими известными авторами – Д. Мережковским, В. Зубовым, М. </a:t>
            </a:r>
            <a:r>
              <a:rPr lang="ru-RU" dirty="0" err="1" smtClean="0">
                <a:latin typeface="Arial Black" pitchFamily="34" charset="0"/>
              </a:rPr>
              <a:t>Ландрус</a:t>
            </a:r>
            <a:r>
              <a:rPr lang="ru-RU" dirty="0" smtClean="0">
                <a:latin typeface="Arial Black" pitchFamily="34" charset="0"/>
              </a:rPr>
              <a:t>, Р. </a:t>
            </a:r>
            <a:r>
              <a:rPr lang="ru-RU" dirty="0" err="1" smtClean="0">
                <a:latin typeface="Arial Black" pitchFamily="34" charset="0"/>
              </a:rPr>
              <a:t>Джакоббо</a:t>
            </a:r>
            <a:r>
              <a:rPr lang="ru-RU" dirty="0" smtClean="0">
                <a:latin typeface="Arial Black" pitchFamily="34" charset="0"/>
              </a:rPr>
              <a:t>, А. </a:t>
            </a:r>
            <a:r>
              <a:rPr lang="ru-RU" dirty="0" err="1" smtClean="0">
                <a:latin typeface="Arial Black" pitchFamily="34" charset="0"/>
              </a:rPr>
              <a:t>Гастевым</a:t>
            </a:r>
            <a:r>
              <a:rPr lang="ru-RU" dirty="0" smtClean="0">
                <a:latin typeface="Arial Black" pitchFamily="34" charset="0"/>
              </a:rPr>
              <a:t> и др. Многие из книг о художнике были созданы для детей.</a:t>
            </a:r>
          </a:p>
          <a:p>
            <a:endParaRPr lang="ru-RU" dirty="0"/>
          </a:p>
        </p:txBody>
      </p:sp>
    </p:spTree>
  </p:cSld>
  <p:clrMapOvr>
    <a:masterClrMapping/>
  </p:clrMapOvr>
  <p:transition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0"/>
            <a:ext cx="7128792" cy="1143000"/>
          </a:xfrm>
        </p:spPr>
        <p:txBody>
          <a:bodyPr>
            <a:normAutofit/>
          </a:bodyPr>
          <a:lstStyle/>
          <a:p>
            <a:endParaRPr lang="ru-RU" i="1" dirty="0">
              <a:solidFill>
                <a:srgbClr val="C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" y="-1285880"/>
            <a:ext cx="8143898" cy="81438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71354" y="3244334"/>
            <a:ext cx="41581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err="1" smtClean="0">
                <a:solidFill>
                  <a:schemeClr val="bg1"/>
                </a:solidFill>
                <a:latin typeface="Arial Black" pitchFamily="34" charset="0"/>
              </a:rPr>
              <a:t>Мона</a:t>
            </a:r>
            <a:r>
              <a:rPr lang="ru-RU" sz="2000" b="1" i="1" dirty="0" smtClean="0">
                <a:solidFill>
                  <a:schemeClr val="bg1"/>
                </a:solidFill>
                <a:latin typeface="Arial Black" pitchFamily="34" charset="0"/>
              </a:rPr>
              <a:t> Лиза ( Джоконда )</a:t>
            </a:r>
            <a:endParaRPr lang="ru-RU" sz="2000" b="1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6189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0"/>
            <a:ext cx="7498080" cy="1143000"/>
          </a:xfrm>
        </p:spPr>
        <p:txBody>
          <a:bodyPr>
            <a:normAutofit/>
          </a:bodyPr>
          <a:lstStyle/>
          <a:p>
            <a:endParaRPr lang="ru-RU" i="1" dirty="0">
              <a:solidFill>
                <a:srgbClr val="C0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1"/>
            <a:ext cx="828680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55220" y="3244334"/>
            <a:ext cx="57230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i="1" dirty="0" err="1" smtClean="0">
                <a:solidFill>
                  <a:schemeClr val="bg1"/>
                </a:solidFill>
                <a:latin typeface="Arial Black" pitchFamily="34" charset="0"/>
              </a:rPr>
              <a:t>Автопортет</a:t>
            </a:r>
            <a:r>
              <a:rPr lang="ru-RU" sz="2400" i="1" dirty="0" smtClean="0">
                <a:solidFill>
                  <a:schemeClr val="bg1"/>
                </a:solidFill>
                <a:latin typeface="Arial Black" pitchFamily="34" charset="0"/>
              </a:rPr>
              <a:t> Леонардо да Винчи </a:t>
            </a:r>
            <a:endParaRPr lang="ru-RU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7302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0011" y="5715000"/>
            <a:ext cx="7498080" cy="1143000"/>
          </a:xfrm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rgbClr val="C00000"/>
                </a:solidFill>
              </a:rPr>
              <a:t>.</a:t>
            </a:r>
            <a:endParaRPr lang="ru-RU" i="1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91383" y="0"/>
            <a:ext cx="807809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45593" y="3244334"/>
            <a:ext cx="44775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dirty="0" smtClean="0">
                <a:solidFill>
                  <a:schemeClr val="bg1"/>
                </a:solidFill>
                <a:latin typeface="Arial Black" pitchFamily="34" charset="0"/>
              </a:rPr>
              <a:t>Портрет </a:t>
            </a:r>
            <a:r>
              <a:rPr lang="ru-RU" sz="2000" i="1" dirty="0" err="1" smtClean="0">
                <a:solidFill>
                  <a:schemeClr val="bg1"/>
                </a:solidFill>
                <a:latin typeface="Arial Black" pitchFamily="34" charset="0"/>
              </a:rPr>
              <a:t>Джиневры</a:t>
            </a:r>
            <a:r>
              <a:rPr lang="ru-RU" sz="2000" i="1" dirty="0" smtClean="0">
                <a:solidFill>
                  <a:schemeClr val="bg1"/>
                </a:solidFill>
                <a:latin typeface="Arial Black" pitchFamily="34" charset="0"/>
              </a:rPr>
              <a:t> де Бенчи </a:t>
            </a:r>
            <a:endParaRPr lang="ru-RU" sz="2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8269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MG6285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58" y="-322447"/>
            <a:ext cx="8215370" cy="675184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Arial Black" pitchFamily="34" charset="0"/>
              </a:rPr>
              <a:t>Мадонна </a:t>
            </a:r>
            <a:r>
              <a:rPr lang="ru-RU" sz="2000" b="1" dirty="0" err="1" smtClean="0">
                <a:solidFill>
                  <a:schemeClr val="bg1"/>
                </a:solidFill>
                <a:latin typeface="Arial Black" pitchFamily="34" charset="0"/>
              </a:rPr>
              <a:t>Литта</a:t>
            </a:r>
            <a:endParaRPr lang="ru-RU" sz="2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latin typeface="Arial Black" pitchFamily="34" charset="0"/>
              </a:rPr>
              <a:t>Витрувианский</a:t>
            </a:r>
            <a:r>
              <a:rPr lang="ru-RU" b="1" dirty="0" smtClean="0">
                <a:latin typeface="Arial Black" pitchFamily="34" charset="0"/>
              </a:rPr>
              <a:t> человек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5" name="Содержимое 4" descr="fullsize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1000108"/>
            <a:ext cx="5257808" cy="585789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86380" y="1928802"/>
            <a:ext cx="3400420" cy="4197361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>
                <a:latin typeface="Arial Black" pitchFamily="34" charset="0"/>
              </a:rPr>
              <a:t>Изображение созданное Леонардо да Винчи примерно в 1490-1492 годах как иллюстрация для книги, посвящённой трудам античного римского архитектора </a:t>
            </a:r>
            <a:r>
              <a:rPr lang="ru-RU" dirty="0" err="1" smtClean="0">
                <a:latin typeface="Arial Black" pitchFamily="34" charset="0"/>
              </a:rPr>
              <a:t>Витрувия</a:t>
            </a:r>
            <a:r>
              <a:rPr lang="ru-RU" dirty="0" smtClean="0">
                <a:latin typeface="Arial Black" pitchFamily="34" charset="0"/>
              </a:rPr>
              <a:t>, и помещённый в одном из его дневников. На нём изображена фигура обнажённого мужчины в двух наложенных одна на другую позициях: с разведёнными в стороны руками и ногами, вписанная в окружность; с разведёнными руками и сведёнными вместе ногами, вписанная в квадрат. 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345</Words>
  <PresentationFormat>Экран (4:3)</PresentationFormat>
  <Paragraphs>27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Виртуальный музей Возрождения</vt:lpstr>
      <vt:lpstr>Леонардо да Винчи</vt:lpstr>
      <vt:lpstr>Слайд 3</vt:lpstr>
      <vt:lpstr>Интересные факты </vt:lpstr>
      <vt:lpstr>Слайд 5</vt:lpstr>
      <vt:lpstr>Слайд 6</vt:lpstr>
      <vt:lpstr>.</vt:lpstr>
      <vt:lpstr>Слайд 8</vt:lpstr>
      <vt:lpstr>Витрувианский человек</vt:lpstr>
      <vt:lpstr>Тайная вечеря</vt:lpstr>
      <vt:lpstr>Слайд 11</vt:lpstr>
      <vt:lpstr>Мадонна Конестабиле» (1502— 1503 )</vt:lpstr>
      <vt:lpstr>«Сон рыцаря» (1504 )</vt:lpstr>
      <vt:lpstr>«Святой Георгий» (1504 )</vt:lpstr>
      <vt:lpstr>«Мадонна со щеглёнком» (1506—1507 )</vt:lpstr>
      <vt:lpstr>«Сикстинская Мадонна» (1515—1519 )</vt:lpstr>
      <vt:lpstr>Микеланджело Буонарроти (1475— 1564)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Виртуальный музей Возрождения</dc:title>
  <dc:creator>алексей</dc:creator>
  <cp:lastModifiedBy>алексей</cp:lastModifiedBy>
  <cp:revision>4</cp:revision>
  <dcterms:created xsi:type="dcterms:W3CDTF">2019-10-29T17:18:13Z</dcterms:created>
  <dcterms:modified xsi:type="dcterms:W3CDTF">2019-10-29T17:49:31Z</dcterms:modified>
</cp:coreProperties>
</file>