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9" r:id="rId2"/>
    <p:sldId id="290" r:id="rId3"/>
    <p:sldId id="256" r:id="rId4"/>
    <p:sldId id="266" r:id="rId5"/>
    <p:sldId id="282" r:id="rId6"/>
    <p:sldId id="283" r:id="rId7"/>
    <p:sldId id="261" r:id="rId8"/>
    <p:sldId id="285" r:id="rId9"/>
    <p:sldId id="286" r:id="rId10"/>
    <p:sldId id="264" r:id="rId11"/>
    <p:sldId id="267" r:id="rId12"/>
    <p:sldId id="287" r:id="rId13"/>
    <p:sldId id="268" r:id="rId14"/>
    <p:sldId id="289" r:id="rId15"/>
    <p:sldId id="272" r:id="rId16"/>
    <p:sldId id="288" r:id="rId17"/>
    <p:sldId id="273" r:id="rId18"/>
    <p:sldId id="258" r:id="rId19"/>
    <p:sldId id="271" r:id="rId20"/>
    <p:sldId id="274" r:id="rId21"/>
    <p:sldId id="275" r:id="rId22"/>
    <p:sldId id="279" r:id="rId23"/>
    <p:sldId id="291" r:id="rId24"/>
    <p:sldId id="293" r:id="rId25"/>
    <p:sldId id="276" r:id="rId26"/>
    <p:sldId id="292" r:id="rId2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5C7D4313-E213-4B3A-9E1A-80DAC48C4A81}" type="datetimeFigureOut">
              <a:rPr lang="ru-RU"/>
              <a:pPr>
                <a:defRPr/>
              </a:pPr>
              <a:t>11.03.2024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C173CC2-33F7-4D4F-8574-EF87ECCA3D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 2 «б» класс</a:t>
            </a:r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43B2375-ED1F-4F23-B69F-63D890004093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30B998-C7F3-4D46-995D-39540D32C97D}" type="datetimeFigureOut">
              <a:rPr lang="ru-RU"/>
              <a:pPr>
                <a:defRPr/>
              </a:pPr>
              <a:t>11.03.2024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931E37-AABF-4DFD-8DBC-EB4CDA57B8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37A18B-2785-49E5-B8C8-8168C29B25B7}" type="datetimeFigureOut">
              <a:rPr lang="ru-RU"/>
              <a:pPr>
                <a:defRPr/>
              </a:pPr>
              <a:t>11.03.2024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226FA-3BE4-4737-A88C-A6D697CA45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BE112C-486D-4387-BCB1-F0B34D0AAD02}" type="datetimeFigureOut">
              <a:rPr lang="ru-RU"/>
              <a:pPr>
                <a:defRPr/>
              </a:pPr>
              <a:t>11.03.2024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7555B6-7BF0-46B2-A9B7-EC53F3DFA4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E39C89-B56F-45AA-BCE4-7BF5DC1C3D95}" type="datetimeFigureOut">
              <a:rPr lang="ru-RU"/>
              <a:pPr>
                <a:defRPr/>
              </a:pPr>
              <a:t>11.03.2024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CBB439-97E5-4945-9833-D453178D25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8866EF-C3F2-4203-8CE2-E6BAD68E8D3A}" type="datetimeFigureOut">
              <a:rPr lang="ru-RU"/>
              <a:pPr>
                <a:defRPr/>
              </a:pPr>
              <a:t>11.03.2024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746505-BC4C-4341-84BE-CEC7B232B1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9076F1-A06A-4C38-99CB-781DE5FF8BD3}" type="datetimeFigureOut">
              <a:rPr lang="ru-RU"/>
              <a:pPr>
                <a:defRPr/>
              </a:pPr>
              <a:t>11.03.2024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D4ED08-1C73-4A4F-AEB3-627E95F19C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8D6EA5-237A-4CDD-9803-6D086940AA68}" type="datetimeFigureOut">
              <a:rPr lang="ru-RU"/>
              <a:pPr>
                <a:defRPr/>
              </a:pPr>
              <a:t>11.03.2024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A729ED-BC65-40A0-B1BD-6DFAAF29AB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D6C98B-ABC4-4473-AC74-54ADFE3E366D}" type="datetimeFigureOut">
              <a:rPr lang="ru-RU"/>
              <a:pPr>
                <a:defRPr/>
              </a:pPr>
              <a:t>11.03.2024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2AECCF-2C70-4149-B302-21C9748E98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2C9D7E-9C67-4BAC-A8E8-9F63CC4696B2}" type="datetimeFigureOut">
              <a:rPr lang="ru-RU"/>
              <a:pPr>
                <a:defRPr/>
              </a:pPr>
              <a:t>11.03.2024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4D0C87-2955-4B9A-9AC0-DC3978D6E4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3D6C73-0869-47D7-B48B-DBCF95DAED62}" type="datetimeFigureOut">
              <a:rPr lang="ru-RU"/>
              <a:pPr>
                <a:defRPr/>
              </a:pPr>
              <a:t>11.03.2024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1D5212-1D78-46EF-B038-56C451B27E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30ECCB-78C3-44B8-911F-2C4C2AE7EA26}" type="datetimeFigureOut">
              <a:rPr lang="ru-RU"/>
              <a:pPr>
                <a:defRPr/>
              </a:pPr>
              <a:t>11.03.2024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AE8DFF-4DA0-4316-8B08-BAB616A925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017A9BF-295B-45CD-8991-03D5784AC001}" type="datetimeFigureOut">
              <a:rPr lang="ru-RU"/>
              <a:pPr>
                <a:defRPr/>
              </a:pPr>
              <a:t>11.03.2024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98DE645-0125-4BE7-B472-3F455101C9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1"/>
          <p:cNvSpPr txBox="1">
            <a:spLocks noChangeArrowheads="1"/>
          </p:cNvSpPr>
          <p:nvPr/>
        </p:nvSpPr>
        <p:spPr bwMode="auto">
          <a:xfrm>
            <a:off x="179388" y="1340768"/>
            <a:ext cx="8640762" cy="2000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ru-RU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«Название компонентов  и результата действия умножения»</a:t>
            </a:r>
          </a:p>
        </p:txBody>
      </p:sp>
      <p:sp>
        <p:nvSpPr>
          <p:cNvPr id="14338" name="Прямоугольник 3"/>
          <p:cNvSpPr>
            <a:spLocks noChangeArrowheads="1"/>
          </p:cNvSpPr>
          <p:nvPr/>
        </p:nvSpPr>
        <p:spPr bwMode="auto">
          <a:xfrm>
            <a:off x="1331641" y="332656"/>
            <a:ext cx="676875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УРОК МАТЕМАТИКИ во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 б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классе</a:t>
            </a:r>
          </a:p>
        </p:txBody>
      </p:sp>
      <p:sp>
        <p:nvSpPr>
          <p:cNvPr id="14340" name="TextBox 5"/>
          <p:cNvSpPr txBox="1">
            <a:spLocks noChangeArrowheads="1"/>
          </p:cNvSpPr>
          <p:nvPr/>
        </p:nvSpPr>
        <p:spPr bwMode="auto">
          <a:xfrm>
            <a:off x="468313" y="3716338"/>
            <a:ext cx="835183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3200" b="1" dirty="0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Box 2"/>
          <p:cNvSpPr txBox="1">
            <a:spLocks noChangeArrowheads="1"/>
          </p:cNvSpPr>
          <p:nvPr/>
        </p:nvSpPr>
        <p:spPr bwMode="auto">
          <a:xfrm>
            <a:off x="755576" y="116632"/>
            <a:ext cx="838842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РЕШЕНИЕ НАУЧНОЙ ПРОБЛЕМЫ</a:t>
            </a:r>
          </a:p>
        </p:txBody>
      </p:sp>
      <p:sp>
        <p:nvSpPr>
          <p:cNvPr id="24578" name="TextBox 3"/>
          <p:cNvSpPr txBox="1">
            <a:spLocks noChangeArrowheads="1"/>
          </p:cNvSpPr>
          <p:nvPr/>
        </p:nvSpPr>
        <p:spPr bwMode="auto">
          <a:xfrm>
            <a:off x="1187624" y="2060848"/>
            <a:ext cx="6336704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8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Гипотеза!</a:t>
            </a:r>
          </a:p>
        </p:txBody>
      </p:sp>
      <p:sp>
        <p:nvSpPr>
          <p:cNvPr id="24579" name="TextBox 4"/>
          <p:cNvSpPr txBox="1">
            <a:spLocks noChangeArrowheads="1"/>
          </p:cNvSpPr>
          <p:nvPr/>
        </p:nvSpPr>
        <p:spPr bwMode="auto">
          <a:xfrm>
            <a:off x="179388" y="1124744"/>
            <a:ext cx="8713787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70C0"/>
                </a:solidFill>
                <a:latin typeface="Calibri" pitchFamily="34" charset="0"/>
              </a:rPr>
              <a:t>Как называются компоненты и результат действия умножения?</a:t>
            </a:r>
          </a:p>
        </p:txBody>
      </p:sp>
      <p:pic>
        <p:nvPicPr>
          <p:cNvPr id="24580" name="Picture 2" descr="http://im5-tub-ru.yandex.net/i?id=587616681-51-72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1880" y="3933056"/>
            <a:ext cx="2239045" cy="2376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extBox 1"/>
          <p:cNvSpPr txBox="1">
            <a:spLocks noChangeArrowheads="1"/>
          </p:cNvSpPr>
          <p:nvPr/>
        </p:nvSpPr>
        <p:spPr bwMode="auto">
          <a:xfrm>
            <a:off x="395288" y="188913"/>
            <a:ext cx="82804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НАУЧНОЕ  ЯВЛЕНИЕ </a:t>
            </a:r>
          </a:p>
        </p:txBody>
      </p:sp>
      <p:sp>
        <p:nvSpPr>
          <p:cNvPr id="27650" name="TextBox 2"/>
          <p:cNvSpPr txBox="1">
            <a:spLocks noChangeArrowheads="1"/>
          </p:cNvSpPr>
          <p:nvPr/>
        </p:nvSpPr>
        <p:spPr bwMode="auto">
          <a:xfrm>
            <a:off x="179388" y="981075"/>
            <a:ext cx="8569076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Расшифруйте слово, расположив ответы в порядке возрастания:</a:t>
            </a: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1187619" y="2060575"/>
          <a:ext cx="7560845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71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25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452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25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799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9985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7256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2714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2572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25375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611188" y="2852738"/>
          <a:ext cx="2088232" cy="152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41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41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r>
                        <a:rPr lang="ru-RU" sz="3200" b="1" dirty="0" smtClean="0"/>
                        <a:t>9×1=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/>
                        <a:t>Ь</a:t>
                      </a:r>
                      <a:endParaRPr lang="ru-RU" sz="4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r>
                        <a:rPr lang="ru-RU" sz="3200" b="1" dirty="0" smtClean="0"/>
                        <a:t>1×3=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/>
                        <a:t>О</a:t>
                      </a:r>
                      <a:endParaRPr lang="ru-RU" sz="4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/>
        </p:nvGraphicFramePr>
        <p:xfrm>
          <a:off x="6659563" y="2924175"/>
          <a:ext cx="2088232" cy="144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41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41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20080"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1×1=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М</a:t>
                      </a:r>
                      <a:endParaRPr lang="ru-RU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7×1=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/>
                        <a:t>Е</a:t>
                      </a:r>
                      <a:endParaRPr lang="ru-RU" sz="3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7" name="Таблица 16"/>
          <p:cNvGraphicFramePr>
            <a:graphicFrameLocks noGrp="1"/>
          </p:cNvGraphicFramePr>
          <p:nvPr/>
        </p:nvGraphicFramePr>
        <p:xfrm>
          <a:off x="5292725" y="4724400"/>
          <a:ext cx="2232248" cy="152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61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61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6852"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2×2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/>
                        <a:t>Ж</a:t>
                      </a:r>
                      <a:endParaRPr lang="ru-RU" sz="4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2880">
                <a:tc>
                  <a:txBody>
                    <a:bodyPr/>
                    <a:lstStyle/>
                    <a:p>
                      <a:r>
                        <a:rPr lang="ru-RU" sz="3200" b="1" dirty="0" smtClean="0"/>
                        <a:t>1×8=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/>
                        <a:t>Л</a:t>
                      </a:r>
                      <a:endParaRPr lang="ru-RU" sz="4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8" name="Таблица 17"/>
          <p:cNvGraphicFramePr>
            <a:graphicFrameLocks noGrp="1"/>
          </p:cNvGraphicFramePr>
          <p:nvPr/>
        </p:nvGraphicFramePr>
        <p:xfrm>
          <a:off x="1331913" y="4868863"/>
          <a:ext cx="1944216" cy="152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0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55960">
                <a:tc>
                  <a:txBody>
                    <a:bodyPr/>
                    <a:lstStyle/>
                    <a:p>
                      <a:r>
                        <a:rPr lang="ru-RU" sz="3200" b="1" dirty="0" smtClean="0"/>
                        <a:t>5×1=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dirty="0" smtClean="0"/>
                        <a:t>И</a:t>
                      </a:r>
                      <a:endParaRPr lang="ru-RU" sz="4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5960">
                <a:tc>
                  <a:txBody>
                    <a:bodyPr/>
                    <a:lstStyle/>
                    <a:p>
                      <a:r>
                        <a:rPr lang="ru-RU" sz="3200" b="1" dirty="0" smtClean="0"/>
                        <a:t>2×4=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/>
                        <a:t>Л</a:t>
                      </a:r>
                      <a:endParaRPr lang="ru-RU" sz="4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9" name="Таблица 18"/>
          <p:cNvGraphicFramePr>
            <a:graphicFrameLocks noGrp="1"/>
          </p:cNvGraphicFramePr>
          <p:nvPr/>
        </p:nvGraphicFramePr>
        <p:xfrm>
          <a:off x="3492500" y="2852738"/>
          <a:ext cx="2232248" cy="152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61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61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19956">
                <a:tc>
                  <a:txBody>
                    <a:bodyPr/>
                    <a:lstStyle/>
                    <a:p>
                      <a:r>
                        <a:rPr lang="ru-RU" sz="3200" b="1" dirty="0" smtClean="0"/>
                        <a:t>1× 2=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/>
                        <a:t>Н</a:t>
                      </a:r>
                      <a:endParaRPr lang="ru-RU" sz="4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9956">
                <a:tc>
                  <a:txBody>
                    <a:bodyPr/>
                    <a:lstStyle/>
                    <a:p>
                      <a:r>
                        <a:rPr lang="ru-RU" sz="3200" b="1" dirty="0" smtClean="0"/>
                        <a:t>2×3=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/>
                        <a:t>Т</a:t>
                      </a:r>
                      <a:endParaRPr lang="ru-RU" sz="4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52736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НАУЧНОЕ ОТКРЫТИЕ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196753"/>
            <a:ext cx="8892480" cy="1944216"/>
          </a:xfrm>
        </p:spPr>
        <p:txBody>
          <a:bodyPr/>
          <a:lstStyle/>
          <a:p>
            <a:pPr>
              <a:buNone/>
            </a:pP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2204864"/>
            <a:ext cx="8640960" cy="18620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15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3</a:t>
            </a:r>
            <a:r>
              <a:rPr lang="ru-RU" sz="115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115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115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</a:t>
            </a:r>
            <a:r>
              <a:rPr lang="ru-RU" sz="115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2 =</a:t>
            </a:r>
            <a:endParaRPr lang="ru-RU" sz="115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563888" y="3068960"/>
            <a:ext cx="288032" cy="288032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467544" y="1412776"/>
            <a:ext cx="3384376" cy="132343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первый множитель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23928" y="1484784"/>
            <a:ext cx="3384376" cy="132343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второй</a:t>
            </a:r>
          </a:p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множитель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extBox 2"/>
          <p:cNvSpPr txBox="1">
            <a:spLocks noChangeArrowheads="1"/>
          </p:cNvSpPr>
          <p:nvPr/>
        </p:nvSpPr>
        <p:spPr bwMode="auto">
          <a:xfrm>
            <a:off x="900113" y="188641"/>
            <a:ext cx="777557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FF0000"/>
                </a:solidFill>
                <a:latin typeface="Calibri" pitchFamily="34" charset="0"/>
              </a:rPr>
              <a:t>НАУЧНОЕ СРАВНЕНИЕ</a:t>
            </a:r>
          </a:p>
        </p:txBody>
      </p:sp>
      <p:sp>
        <p:nvSpPr>
          <p:cNvPr id="28674" name="TextBox 3"/>
          <p:cNvSpPr txBox="1">
            <a:spLocks noChangeArrowheads="1"/>
          </p:cNvSpPr>
          <p:nvPr/>
        </p:nvSpPr>
        <p:spPr bwMode="auto">
          <a:xfrm>
            <a:off x="395536" y="1124744"/>
            <a:ext cx="8352927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latin typeface="Calibri" pitchFamily="34" charset="0"/>
              </a:rPr>
              <a:t>«Оно бывает литературным, музыкальным,  бывает в искусстве и, наконец-то, бывает  математическим».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59632" y="5157193"/>
            <a:ext cx="662473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ОНО – ЭТО ЧТО?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987824" y="3429000"/>
            <a:ext cx="2808312" cy="221599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3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?</a:t>
            </a:r>
            <a:endParaRPr lang="ru-RU" sz="13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52736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НАУЧНОЕ ОТКРЫТИЕ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196753"/>
            <a:ext cx="8892480" cy="1944216"/>
          </a:xfrm>
        </p:spPr>
        <p:txBody>
          <a:bodyPr/>
          <a:lstStyle/>
          <a:p>
            <a:pPr>
              <a:buNone/>
            </a:pP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2204864"/>
            <a:ext cx="8640960" cy="18620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15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3</a:t>
            </a:r>
            <a:r>
              <a:rPr lang="ru-RU" sz="115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115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115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</a:t>
            </a:r>
            <a:r>
              <a:rPr lang="ru-RU" sz="115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2 = 6 </a:t>
            </a:r>
            <a:endParaRPr lang="ru-RU" sz="115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203848" y="2996952"/>
            <a:ext cx="288032" cy="288032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79512" y="1412776"/>
            <a:ext cx="2952328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первый</a:t>
            </a:r>
          </a:p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множитель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31840" y="1484784"/>
            <a:ext cx="2952328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второй</a:t>
            </a:r>
          </a:p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множитель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12160" y="1772816"/>
            <a:ext cx="3131840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произведение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259632" y="4581128"/>
            <a:ext cx="44644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произведение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1" name="Правая фигурная скобка 10"/>
          <p:cNvSpPr/>
          <p:nvPr/>
        </p:nvSpPr>
        <p:spPr>
          <a:xfrm rot="5400000">
            <a:off x="2627784" y="2132856"/>
            <a:ext cx="1512168" cy="3816424"/>
          </a:xfrm>
          <a:prstGeom prst="rightBrace">
            <a:avLst>
              <a:gd name="adj1" fmla="val 8333"/>
              <a:gd name="adj2" fmla="val 47113"/>
            </a:avLst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extBox 1"/>
          <p:cNvSpPr txBox="1">
            <a:spLocks noChangeArrowheads="1"/>
          </p:cNvSpPr>
          <p:nvPr/>
        </p:nvSpPr>
        <p:spPr bwMode="auto">
          <a:xfrm>
            <a:off x="0" y="333375"/>
            <a:ext cx="968533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СРАВНЕНИЕ С НАУЧНЫМ ЭТАЛОНОМ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1188" y="1412875"/>
            <a:ext cx="8064500" cy="510909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solidFill>
                  <a:srgbClr val="0070C0"/>
                </a:solidFill>
                <a:latin typeface="+mn-lt"/>
              </a:rPr>
              <a:t>Задание от научного руководителя: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200" dirty="0"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latin typeface="+mn-lt"/>
              </a:rPr>
              <a:t>«Откройте страницу 54 учебника и прочитайте дружно правило-таблицу».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400" i="1" dirty="0">
              <a:solidFill>
                <a:srgbClr val="FF0000"/>
              </a:solidFill>
              <a:latin typeface="+mn-lt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НАУЧНОЕ ОБОБЩЕНИЕ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84785"/>
            <a:ext cx="8435280" cy="2952328"/>
          </a:xfrm>
        </p:spPr>
        <p:txBody>
          <a:bodyPr/>
          <a:lstStyle/>
          <a:p>
            <a:pPr lvl="0" algn="ctr">
              <a:buNone/>
            </a:pPr>
            <a:endParaRPr lang="ru-RU" sz="6600" b="1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 lvl="0" algn="ctr">
              <a:buNone/>
            </a:pPr>
            <a:r>
              <a:rPr lang="ru-RU" sz="8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       8    =    16</a:t>
            </a:r>
            <a:endParaRPr lang="ru-RU" sz="8000" dirty="0" smtClean="0">
              <a:solidFill>
                <a:srgbClr val="FF0000"/>
              </a:solidFill>
            </a:endParaRPr>
          </a:p>
          <a:p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2771800" y="3429000"/>
            <a:ext cx="216024" cy="216024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11560" y="2060849"/>
            <a:ext cx="22322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первый</a:t>
            </a:r>
          </a:p>
          <a:p>
            <a:pPr algn="ctr"/>
            <a:r>
              <a:rPr lang="ru-RU" sz="2400" b="1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множитель</a:t>
            </a:r>
            <a:endParaRPr lang="ru-RU" sz="2400" b="1" spc="50" dirty="0">
              <a:ln w="11430"/>
              <a:solidFill>
                <a:srgbClr val="7030A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31840" y="2060848"/>
            <a:ext cx="201622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второй</a:t>
            </a:r>
          </a:p>
          <a:p>
            <a:pPr algn="ctr"/>
            <a:r>
              <a:rPr lang="ru-RU" sz="2400" b="1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множитель</a:t>
            </a:r>
            <a:endParaRPr lang="ru-RU" b="1" spc="50" dirty="0" smtClean="0">
              <a:ln w="11430"/>
              <a:solidFill>
                <a:srgbClr val="7030A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6300192" y="2204864"/>
            <a:ext cx="2520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произведение</a:t>
            </a:r>
            <a:endParaRPr lang="ru-RU" sz="2400" b="1" spc="50" dirty="0">
              <a:ln w="11430"/>
              <a:solidFill>
                <a:srgbClr val="7030A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31640" y="4437112"/>
            <a:ext cx="33123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произведение</a:t>
            </a:r>
            <a:endParaRPr lang="ru-RU" sz="3200" b="1" spc="50" dirty="0">
              <a:ln w="11430"/>
              <a:solidFill>
                <a:srgbClr val="7030A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08112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ФИЗМИНУТКА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НАУЧНЫЙ ЭКСПЕРИМЕНТ</a:t>
            </a:r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idx="1"/>
          </p:nvPr>
        </p:nvGraphicFramePr>
        <p:xfrm>
          <a:off x="539826" y="1556792"/>
          <a:ext cx="8064621" cy="3896557"/>
        </p:xfrm>
        <a:graphic>
          <a:graphicData uri="http://schemas.openxmlformats.org/drawingml/2006/table">
            <a:tbl>
              <a:tblPr/>
              <a:tblGrid>
                <a:gridCol w="80646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89655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539552" y="1556793"/>
          <a:ext cx="8136904" cy="363131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369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41703">
                <a:tc>
                  <a:txBody>
                    <a:bodyPr/>
                    <a:lstStyle/>
                    <a:p>
                      <a:pPr algn="ctr"/>
                      <a:r>
                        <a:rPr lang="ru-RU" sz="3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</a:t>
                      </a:r>
                      <a:r>
                        <a:rPr lang="ru-RU" sz="32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Слагаемое + </a:t>
                      </a:r>
                      <a:r>
                        <a:rPr lang="ru-RU" sz="32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слагаемое</a:t>
                      </a:r>
                      <a:r>
                        <a:rPr lang="ru-RU" sz="32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= сумма</a:t>
                      </a:r>
                    </a:p>
                    <a:p>
                      <a:pPr algn="ctr"/>
                      <a:r>
                        <a:rPr lang="ru-RU" sz="32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5        +           3       =     8</a:t>
                      </a:r>
                      <a:endParaRPr lang="ru-RU" sz="3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41703">
                <a:tc>
                  <a:txBody>
                    <a:bodyPr/>
                    <a:lstStyle/>
                    <a:p>
                      <a:pPr algn="ctr"/>
                      <a:r>
                        <a:rPr lang="ru-RU" sz="3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32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Уменьшаемое  - вычитаемое = разность</a:t>
                      </a:r>
                    </a:p>
                    <a:p>
                      <a:pPr algn="ctr"/>
                      <a:r>
                        <a:rPr lang="ru-RU" sz="32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10                -          4             =    6</a:t>
                      </a:r>
                      <a:endParaRPr lang="ru-RU" sz="3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3200" b="1" dirty="0" smtClean="0"/>
                        <a:t> 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4271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5" name="Picture 2" descr="https://im0-tub-ru.yandex.net/i?id=d2397397b3d2fa269a244c1fc351bd01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872" y="5229200"/>
            <a:ext cx="1656184" cy="1368153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611560" y="3717032"/>
            <a:ext cx="806489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Множитель     </a:t>
            </a:r>
            <a:r>
              <a:rPr lang="ru-RU" sz="2400" b="1" dirty="0" err="1" smtClean="0"/>
              <a:t>х</a:t>
            </a:r>
            <a:r>
              <a:rPr lang="ru-RU" sz="2400" b="1" dirty="0" smtClean="0"/>
              <a:t>     </a:t>
            </a:r>
            <a:r>
              <a:rPr lang="ru-RU" sz="2400" b="1" dirty="0" err="1" smtClean="0"/>
              <a:t>множитель</a:t>
            </a:r>
            <a:r>
              <a:rPr lang="ru-RU" sz="2400" b="1" dirty="0" smtClean="0"/>
              <a:t>       =  произведение</a:t>
            </a:r>
            <a:endParaRPr lang="ru-RU" sz="2800" b="1" dirty="0" smtClean="0"/>
          </a:p>
          <a:p>
            <a:pPr algn="ctr"/>
            <a:r>
              <a:rPr lang="ru-RU" sz="3200" b="1" dirty="0" smtClean="0"/>
              <a:t>          </a:t>
            </a:r>
            <a:r>
              <a:rPr lang="ru-RU" sz="2800" b="1" dirty="0" smtClean="0"/>
              <a:t> 5           </a:t>
            </a:r>
            <a:r>
              <a:rPr lang="ru-RU" sz="2800" b="1" dirty="0" err="1" smtClean="0"/>
              <a:t>х</a:t>
            </a:r>
            <a:r>
              <a:rPr lang="ru-RU" sz="2800" b="1" dirty="0" smtClean="0"/>
              <a:t>              2             =      10</a:t>
            </a:r>
          </a:p>
          <a:p>
            <a:pPr algn="ctr"/>
            <a:endParaRPr lang="ru-RU" sz="2800" b="1" dirty="0" smtClean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extBox 2"/>
          <p:cNvSpPr txBox="1">
            <a:spLocks noChangeArrowheads="1"/>
          </p:cNvSpPr>
          <p:nvPr/>
        </p:nvSpPr>
        <p:spPr bwMode="auto">
          <a:xfrm>
            <a:off x="971550" y="333375"/>
            <a:ext cx="76327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САМОСТОЯТЕЛЬНАЯ НАУЧНАЯ РАБОТА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https://onlinegdz.net/wp-content/uploads/2015/09/%D0%A3%D1%87%D0%B5%D0%B1%D0%BD%D0%B8%D0%BA-%D0%BF%D0%BE-%D0%BC%D0%B0%D1%82%D0%B5%D0%BC%D0%B0%D1%82%D0%B8%D0%BA%D0%B5-2-%D0%BA%D0%BB%D0%B0%D1%81%D1%81-%D1%872-%D0%9C%D0%BE%D1%80%D0%BE-%D0%A3%D0%BC%D0%BD%D0%BE%D0%B6%D0%B5%D0%BD%D0%B8%D0%B5-%D0%B8-%D0%B4%D0%B5%D0%BB%D0%B5%D0%BD%D0%B8%D0%B5-%D1%81%D1%82%D1%80%D0%B0%D0%BD%D0%B8%D1%86%D0%B0-54.jpg"/>
          <p:cNvPicPr>
            <a:picLocks noChangeAspect="1" noChangeArrowheads="1"/>
          </p:cNvPicPr>
          <p:nvPr/>
        </p:nvPicPr>
        <p:blipFill>
          <a:blip r:embed="rId2" cstate="print"/>
          <a:srcRect b="68750"/>
          <a:stretch>
            <a:fillRect/>
          </a:stretch>
        </p:blipFill>
        <p:spPr bwMode="auto">
          <a:xfrm>
            <a:off x="179512" y="1268760"/>
            <a:ext cx="8712968" cy="4968552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ch718zg.mskobr.ru/images/0PCa4f2Qrn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4005064"/>
            <a:ext cx="3024336" cy="2664296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pPr algn="ctr">
              <a:buNone/>
            </a:pPr>
            <a:r>
              <a:rPr lang="ru-RU" sz="4400" b="1" i="1" dirty="0" smtClean="0"/>
              <a:t>Прозвенел звонок весёлый.</a:t>
            </a:r>
          </a:p>
          <a:p>
            <a:pPr algn="ctr">
              <a:buNone/>
            </a:pPr>
            <a:r>
              <a:rPr lang="ru-RU" sz="4400" b="1" i="1" u="sng" dirty="0" smtClean="0"/>
              <a:t>Мы начать урок готовы.</a:t>
            </a:r>
          </a:p>
          <a:p>
            <a:pPr algn="ctr">
              <a:buNone/>
            </a:pPr>
            <a:r>
              <a:rPr lang="ru-RU" sz="4400" b="1" i="1" u="sng" dirty="0" smtClean="0"/>
              <a:t>Будем думать, рассуждать</a:t>
            </a:r>
          </a:p>
          <a:p>
            <a:pPr algn="ctr">
              <a:buNone/>
            </a:pPr>
            <a:r>
              <a:rPr lang="ru-RU" sz="4400" b="1" i="1" u="sng" dirty="0" smtClean="0"/>
              <a:t>И друг другу помогать.</a:t>
            </a:r>
            <a:endParaRPr lang="ru-RU" sz="4400" b="1" i="1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extBox 1"/>
          <p:cNvSpPr txBox="1">
            <a:spLocks noChangeArrowheads="1"/>
          </p:cNvSpPr>
          <p:nvPr/>
        </p:nvSpPr>
        <p:spPr bwMode="auto">
          <a:xfrm>
            <a:off x="2339975" y="260350"/>
            <a:ext cx="53276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ПАРАДОКСЫ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https://onlinegdz.net/wp-content/uploads/2015/09/%D0%A3%D1%87%D0%B5%D0%B1%D0%BD%D0%B8%D0%BA-%D0%BF%D0%BE-%D0%BC%D0%B0%D1%82%D0%B5%D0%BC%D0%B0%D1%82%D0%B8%D0%BA%D0%B5-2-%D0%BA%D0%BB%D0%B0%D1%81%D1%81-%D1%872-%D0%9C%D0%BE%D1%80%D0%BE-%D0%A3%D0%BC%D0%BD%D0%BE%D0%B6%D0%B5%D0%BD%D0%B8%D0%B5-%D0%B8-%D0%B4%D0%B5%D0%BB%D0%B5%D0%BD%D0%B8%D0%B5-%D1%81%D1%82%D1%80%D0%B0%D0%BD%D0%B8%D1%86%D0%B0-54.jpg"/>
          <p:cNvPicPr>
            <a:picLocks noChangeAspect="1" noChangeArrowheads="1"/>
          </p:cNvPicPr>
          <p:nvPr/>
        </p:nvPicPr>
        <p:blipFill>
          <a:blip r:embed="rId2" cstate="print"/>
          <a:srcRect l="25603" t="41701" b="29630"/>
          <a:stretch>
            <a:fillRect/>
          </a:stretch>
        </p:blipFill>
        <p:spPr bwMode="auto">
          <a:xfrm>
            <a:off x="827584" y="1196752"/>
            <a:ext cx="7704856" cy="5256584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extBox 1"/>
          <p:cNvSpPr txBox="1">
            <a:spLocks noChangeArrowheads="1"/>
          </p:cNvSpPr>
          <p:nvPr/>
        </p:nvSpPr>
        <p:spPr bwMode="auto">
          <a:xfrm>
            <a:off x="179388" y="260350"/>
            <a:ext cx="8964612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ПРАКТИЧЕСКАЯ РАБОТА НАУЧНОГО РУКОВОДИТЕЛЯ</a:t>
            </a:r>
          </a:p>
        </p:txBody>
      </p:sp>
      <p:sp>
        <p:nvSpPr>
          <p:cNvPr id="32770" name="TextBox 2"/>
          <p:cNvSpPr txBox="1">
            <a:spLocks noChangeArrowheads="1"/>
          </p:cNvSpPr>
          <p:nvPr/>
        </p:nvSpPr>
        <p:spPr bwMode="auto">
          <a:xfrm>
            <a:off x="539750" y="1484313"/>
            <a:ext cx="8604250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Мудрый совет Ума </a:t>
            </a:r>
            <a:r>
              <a:rPr lang="ru-RU" sz="4000" b="1" dirty="0" err="1">
                <a:latin typeface="Times New Roman" pitchFamily="18" charset="0"/>
                <a:cs typeface="Times New Roman" pitchFamily="18" charset="0"/>
              </a:rPr>
              <a:t>Умыча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endParaRPr lang="ru-RU" sz="6000" dirty="0" smtClean="0">
              <a:solidFill>
                <a:srgbClr val="0070C0"/>
              </a:solidFill>
              <a:latin typeface="Calibri" pitchFamily="34" charset="0"/>
            </a:endParaRPr>
          </a:p>
          <a:p>
            <a:pPr algn="ctr"/>
            <a:endParaRPr lang="ru-RU" sz="6000" dirty="0" smtClean="0">
              <a:solidFill>
                <a:srgbClr val="0070C0"/>
              </a:solidFill>
              <a:latin typeface="Calibri" pitchFamily="34" charset="0"/>
            </a:endParaRPr>
          </a:p>
          <a:p>
            <a:pPr algn="ctr"/>
            <a:endParaRPr lang="ru-RU" sz="6000" dirty="0" smtClean="0">
              <a:solidFill>
                <a:srgbClr val="0070C0"/>
              </a:solidFill>
              <a:latin typeface="Calibri" pitchFamily="34" charset="0"/>
            </a:endParaRPr>
          </a:p>
          <a:p>
            <a:pPr algn="ctr"/>
            <a:r>
              <a:rPr lang="ru-RU" sz="6000" b="1" dirty="0" smtClean="0">
                <a:solidFill>
                  <a:srgbClr val="0070C0"/>
                </a:solidFill>
                <a:latin typeface="Calibri" pitchFamily="34" charset="0"/>
              </a:rPr>
              <a:t>«</a:t>
            </a:r>
            <a:r>
              <a:rPr lang="ru-RU" sz="6000" b="1" dirty="0">
                <a:solidFill>
                  <a:srgbClr val="0070C0"/>
                </a:solidFill>
                <a:latin typeface="Calibri" pitchFamily="34" charset="0"/>
              </a:rPr>
              <a:t>Учись у учителя!»</a:t>
            </a:r>
          </a:p>
        </p:txBody>
      </p:sp>
      <p:pic>
        <p:nvPicPr>
          <p:cNvPr id="5" name="Picture 2" descr="https://im0-tub-ru.yandex.net/i?id=d2397397b3d2fa269a244c1fc351bd01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2204864"/>
            <a:ext cx="2520280" cy="252028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onlinegdz.net/wp-content/uploads/2015/09/%D0%A3%D1%87%D0%B5%D0%B1%D0%BD%D0%B8%D0%BA-%D0%BF%D0%BE-%D0%BC%D0%B0%D1%82%D0%B5%D0%BC%D0%B0%D1%82%D0%B8%D0%BA%D0%B5-2-%D0%BA%D0%BB%D0%B0%D1%81%D1%81-%D1%872-%D0%9C%D0%BE%D1%80%D0%BE-%D0%A3%D0%BC%D0%BD%D0%BE%D0%B6%D0%B5%D0%BD%D0%B8%D0%B5-%D0%B8-%D0%B4%D0%B5%D0%BB%D0%B5%D0%BD%D0%B8%D0%B5-%D1%81%D1%82%D1%80%D0%B0%D0%BD%D0%B8%D1%86%D0%B0-54.jpg"/>
          <p:cNvPicPr>
            <a:picLocks noChangeAspect="1" noChangeArrowheads="1"/>
          </p:cNvPicPr>
          <p:nvPr/>
        </p:nvPicPr>
        <p:blipFill>
          <a:blip r:embed="rId2" cstate="print"/>
          <a:srcRect l="25603" t="41701" b="40234"/>
          <a:stretch>
            <a:fillRect/>
          </a:stretch>
        </p:blipFill>
        <p:spPr bwMode="auto">
          <a:xfrm>
            <a:off x="755576" y="260648"/>
            <a:ext cx="7704856" cy="3312368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899592" y="3933056"/>
            <a:ext cx="5760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91680" y="3933056"/>
            <a:ext cx="648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х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11760" y="3933056"/>
            <a:ext cx="7920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59832" y="3933056"/>
            <a:ext cx="8640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/>
              <a:t>-</a:t>
            </a:r>
            <a:endParaRPr lang="ru-RU" sz="4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3635896" y="3933056"/>
            <a:ext cx="7200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211960" y="3933056"/>
            <a:ext cx="8640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/>
              <a:t>=</a:t>
            </a:r>
            <a:endParaRPr lang="ru-RU" sz="44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4644008" y="3933056"/>
            <a:ext cx="8640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6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220072" y="3933056"/>
            <a:ext cx="9361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(л)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83568" y="4653136"/>
            <a:ext cx="7704856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6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4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Ответ: 8 литров, 6 литров.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БЛИЦ - ТУРНИР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8" name="Picture 2" descr="https://im0-tub-ru.yandex.net/i?id=d2397397b3d2fa269a244c1fc351bd01&amp;n=1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2204864"/>
            <a:ext cx="3571875" cy="3048000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971600" y="5229200"/>
            <a:ext cx="7488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«ТОРОПИСЬ, ДА НЕ ОШИБИСЬ!»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267744" y="1412776"/>
            <a:ext cx="51845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РЕШЕНИЕ ЗАДАЧ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08720"/>
          </a:xfrm>
        </p:spPr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</a:rPr>
              <a:t>Проверка</a:t>
            </a:r>
            <a:endParaRPr lang="ru-RU" b="1" i="1" dirty="0">
              <a:solidFill>
                <a:srgbClr val="FF0000"/>
              </a:solidFill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251520" y="1124742"/>
          <a:ext cx="8568952" cy="55446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2176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12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08924"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1.</a:t>
                      </a:r>
                      <a:r>
                        <a:rPr lang="ru-RU" sz="4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Сколько ушей у двух зайцев?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smtClean="0"/>
                        <a:t>4</a:t>
                      </a:r>
                      <a:endParaRPr lang="ru-RU" sz="4000" dirty="0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08924">
                <a:tc>
                  <a:txBody>
                    <a:bodyPr/>
                    <a:lstStyle/>
                    <a:p>
                      <a:r>
                        <a:rPr lang="ru-RU" sz="4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2.Сколько лапок у двух кошек?</a:t>
                      </a:r>
                      <a:endParaRPr lang="ru-RU" sz="40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/>
                        <a:t>8</a:t>
                      </a:r>
                      <a:endParaRPr lang="ru-RU" sz="4000" dirty="0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08924">
                <a:tc>
                  <a:txBody>
                    <a:bodyPr/>
                    <a:lstStyle/>
                    <a:p>
                      <a:r>
                        <a:rPr lang="ru-RU" sz="4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3.Сколько дней в двух неделях?</a:t>
                      </a:r>
                      <a:endParaRPr lang="ru-RU" sz="40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/>
                        <a:t>14</a:t>
                      </a:r>
                      <a:endParaRPr lang="ru-RU" sz="4000" dirty="0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08924">
                <a:tc>
                  <a:txBody>
                    <a:bodyPr/>
                    <a:lstStyle/>
                    <a:p>
                      <a:r>
                        <a:rPr lang="ru-RU" sz="4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4.Сколько ног у пяти воробьев?</a:t>
                      </a:r>
                      <a:endParaRPr lang="ru-RU" sz="40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/>
                        <a:t>10</a:t>
                      </a:r>
                      <a:endParaRPr lang="ru-RU" sz="4000" dirty="0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08924">
                <a:tc>
                  <a:txBody>
                    <a:bodyPr/>
                    <a:lstStyle/>
                    <a:p>
                      <a:r>
                        <a:rPr lang="ru-RU" sz="4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5. Сколько рук у 5 ребят?</a:t>
                      </a:r>
                      <a:endParaRPr lang="ru-RU" sz="40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/>
                        <a:t>10</a:t>
                      </a:r>
                      <a:endParaRPr lang="ru-RU" sz="4000" dirty="0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Box 1"/>
          <p:cNvSpPr txBox="1">
            <a:spLocks noChangeArrowheads="1"/>
          </p:cNvSpPr>
          <p:nvPr/>
        </p:nvSpPr>
        <p:spPr bwMode="auto">
          <a:xfrm>
            <a:off x="251520" y="260648"/>
            <a:ext cx="864096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НАУЧНЫЙ ДОКЛАД СОТРУДНИКОВ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91680" y="2276872"/>
            <a:ext cx="5688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83568" y="1268760"/>
            <a:ext cx="748883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b="1" i="1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Сегодня я узнал….</a:t>
            </a:r>
            <a:endParaRPr lang="ru-RU" b="1" i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ru-RU" sz="4800" b="1" i="1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Меня удивило…</a:t>
            </a:r>
            <a:endParaRPr lang="ru-RU" b="1" i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ru-RU" sz="4800" b="1" i="1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Мне понравилось…</a:t>
            </a:r>
            <a:endParaRPr lang="ru-RU" b="1" i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r>
              <a:rPr lang="ru-RU" sz="4800" b="1" i="1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Я хочу поблагодарить </a:t>
            </a:r>
            <a:r>
              <a:rPr lang="ru-RU" sz="4800" b="1" i="1" dirty="0" smtClean="0">
                <a:latin typeface="Times New Roman" pitchFamily="18" charset="0"/>
                <a:cs typeface="Times New Roman" pitchFamily="18" charset="0"/>
              </a:rPr>
              <a:t>за работу  на уроке…..</a:t>
            </a:r>
          </a:p>
          <a:p>
            <a:pPr lvl="0" eaLnBrk="0" hangingPunct="0"/>
            <a:r>
              <a:rPr lang="ru-RU" sz="4800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2" descr="https://im0-tub-ru.yandex.net/i?id=d2397397b3d2fa269a244c1fc351bd01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6216" y="4437112"/>
            <a:ext cx="2131715" cy="196788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extBox 1"/>
          <p:cNvSpPr txBox="1">
            <a:spLocks noChangeArrowheads="1"/>
          </p:cNvSpPr>
          <p:nvPr/>
        </p:nvSpPr>
        <p:spPr bwMode="auto">
          <a:xfrm>
            <a:off x="468313" y="260350"/>
            <a:ext cx="84963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ДОМАШНИЕ НАУЧНЫЕ ПЛАНЫ</a:t>
            </a:r>
          </a:p>
        </p:txBody>
      </p:sp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755576" y="1731005"/>
            <a:ext cx="792088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Реши геометрическую задачу №5.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Тренировка в решении примеров  № 6, № 7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1"/>
            <a:ext cx="7993013" cy="980728"/>
          </a:xfrm>
        </p:spPr>
        <p:txBody>
          <a:bodyPr rtlCol="0"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ИНТЕЛЛЕКТУАЛЬНАЯ    ИГРА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850" y="1124745"/>
            <a:ext cx="4535488" cy="2375694"/>
          </a:xfrm>
          <a:ln w="38100">
            <a:solidFill>
              <a:srgbClr val="00B0F0"/>
            </a:solidFill>
          </a:ln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solidFill>
                  <a:schemeClr val="tx1"/>
                </a:solidFill>
              </a:rPr>
              <a:t>НАШ КЛАСС –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solidFill>
                  <a:srgbClr val="7030A0"/>
                </a:solidFill>
              </a:rPr>
              <a:t>«МАЛАЯ НАУЧНО-ИССЛЕДОВАТЕЛЬСКАЯ ЛАБОРАТОРИЯ»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16387" name="TextBox 4"/>
          <p:cNvSpPr txBox="1">
            <a:spLocks noChangeArrowheads="1"/>
          </p:cNvSpPr>
          <p:nvPr/>
        </p:nvSpPr>
        <p:spPr bwMode="auto">
          <a:xfrm>
            <a:off x="1042988" y="3644900"/>
            <a:ext cx="4465637" cy="1570038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Calibri" pitchFamily="34" charset="0"/>
              </a:rPr>
              <a:t> </a:t>
            </a:r>
            <a:r>
              <a:rPr lang="ru-RU" sz="3200" b="1" dirty="0">
                <a:solidFill>
                  <a:srgbClr val="0070C0"/>
                </a:solidFill>
                <a:latin typeface="Calibri" pitchFamily="34" charset="0"/>
              </a:rPr>
              <a:t>РЕБЯТА-</a:t>
            </a:r>
          </a:p>
          <a:p>
            <a:r>
              <a:rPr lang="ru-RU" sz="3200" b="1" dirty="0" smtClean="0">
                <a:solidFill>
                  <a:srgbClr val="0070C0"/>
                </a:solidFill>
                <a:latin typeface="Calibri" pitchFamily="34" charset="0"/>
              </a:rPr>
              <a:t>младшие </a:t>
            </a:r>
            <a:r>
              <a:rPr lang="ru-RU" sz="3200" b="1" dirty="0">
                <a:solidFill>
                  <a:srgbClr val="0070C0"/>
                </a:solidFill>
                <a:latin typeface="Calibri" pitchFamily="34" charset="0"/>
              </a:rPr>
              <a:t>научные </a:t>
            </a:r>
            <a:r>
              <a:rPr lang="ru-RU" sz="3200" b="1" dirty="0" smtClean="0">
                <a:solidFill>
                  <a:srgbClr val="0070C0"/>
                </a:solidFill>
                <a:latin typeface="Calibri" pitchFamily="34" charset="0"/>
              </a:rPr>
              <a:t>сотрудники</a:t>
            </a:r>
            <a:endParaRPr lang="ru-RU" sz="3200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6388" name="TextBox 5"/>
          <p:cNvSpPr txBox="1">
            <a:spLocks noChangeArrowheads="1"/>
          </p:cNvSpPr>
          <p:nvPr/>
        </p:nvSpPr>
        <p:spPr bwMode="auto">
          <a:xfrm>
            <a:off x="251520" y="5445125"/>
            <a:ext cx="5399980" cy="1077913"/>
          </a:xfrm>
          <a:prstGeom prst="rect">
            <a:avLst/>
          </a:prstGeom>
          <a:noFill/>
          <a:ln w="38100">
            <a:solidFill>
              <a:srgbClr val="00B0F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</a:rPr>
              <a:t>УЧИТЕЛЬ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Calibri" pitchFamily="34" charset="0"/>
              </a:rPr>
              <a:t>– НАУЧНЫЙ РУКОВОДИТЕЛЬ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24128" y="3933056"/>
            <a:ext cx="3132584" cy="206216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Ум </a:t>
            </a:r>
            <a:r>
              <a:rPr lang="ru-RU" sz="3200" b="1" dirty="0" err="1">
                <a:solidFill>
                  <a:schemeClr val="accent6">
                    <a:lumMod val="50000"/>
                  </a:schemeClr>
                </a:solidFill>
                <a:latin typeface="+mn-lt"/>
              </a:rPr>
              <a:t>Умыч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 – доктор математических наук </a:t>
            </a:r>
          </a:p>
        </p:txBody>
      </p:sp>
      <p:pic>
        <p:nvPicPr>
          <p:cNvPr id="24578" name="Picture 2" descr="https://im0-tub-ru.yandex.net/i?id=d2397397b3d2fa269a244c1fc351bd01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1412776"/>
            <a:ext cx="2952328" cy="2232249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91264" cy="1196752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000" b="1" i="1" dirty="0" smtClean="0">
                <a:solidFill>
                  <a:srgbClr val="7030A0"/>
                </a:solidFill>
              </a:rPr>
              <a:t>Математические ребусы</a:t>
            </a:r>
            <a:endParaRPr lang="ru-RU" sz="40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908721"/>
            <a:ext cx="8229600" cy="792087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</a:t>
            </a:r>
            <a:r>
              <a:rPr lang="ru-RU" sz="4000" b="1" dirty="0" smtClean="0"/>
              <a:t>МЫЛ - МЫ + ОГО - О + ИК + А =</a:t>
            </a:r>
            <a:endParaRPr lang="ru-RU" sz="4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395536" y="1556792"/>
            <a:ext cx="82809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ЛОГИКА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9552" y="2276872"/>
            <a:ext cx="7272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ВНИЗ - З - МА + НИ + ЕЛ - Л = </a:t>
            </a:r>
            <a:endParaRPr lang="ru-RU" sz="36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1619672" y="2780928"/>
            <a:ext cx="60486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ВНИМАНИЕ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9552" y="3429000"/>
            <a:ext cx="7344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СМЕХ - Х + КА + Л+ РУКА - РУ = </a:t>
            </a:r>
            <a:endParaRPr lang="ru-RU" sz="36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899592" y="4005064"/>
            <a:ext cx="71287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СМЕКАЛКА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83568" y="4653136"/>
            <a:ext cx="7776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МЫШЬ – Ь + ЛЕ + НИЛ –Л + Е = </a:t>
            </a:r>
            <a:endParaRPr lang="ru-RU" sz="36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1187624" y="5445224"/>
            <a:ext cx="64087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МЫШЛЕНИЕ</a:t>
            </a:r>
            <a:endParaRPr lang="ru-RU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g2.freepng.ru/20180528/ibq/kisspng-blackboard-green-education-pole-dancer-5b0c171e819ef9.6354697715275190065309.jpg"/>
          <p:cNvPicPr>
            <a:picLocks noChangeAspect="1" noChangeArrowheads="1"/>
          </p:cNvPicPr>
          <p:nvPr/>
        </p:nvPicPr>
        <p:blipFill>
          <a:blip r:embed="rId2" cstate="print"/>
          <a:srcRect l="4412" t="6181" r="4016" b="693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23528" y="476672"/>
            <a:ext cx="84249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i="1" dirty="0" smtClean="0">
                <a:solidFill>
                  <a:schemeClr val="bg1"/>
                </a:solidFill>
              </a:rPr>
              <a:t>6 марта</a:t>
            </a:r>
          </a:p>
          <a:p>
            <a:pPr algn="ctr"/>
            <a:r>
              <a:rPr lang="ru-RU" sz="4800" b="1" i="1" dirty="0" smtClean="0">
                <a:solidFill>
                  <a:schemeClr val="bg1"/>
                </a:solidFill>
              </a:rPr>
              <a:t>Классная работа</a:t>
            </a:r>
            <a:endParaRPr lang="ru-RU" sz="4800" b="1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96752"/>
          </a:xfrm>
        </p:spPr>
        <p:txBody>
          <a:bodyPr/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НАУЧНОЕ УМОЗАКЛЮЧЕНИЕ</a:t>
            </a:r>
            <a:endParaRPr lang="ru-RU" sz="3600" b="1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1124744"/>
            <a:ext cx="9036496" cy="5001419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Вопрос от Ума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Умыча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>
              <a:buNone/>
            </a:pPr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«Что это такое?»</a:t>
            </a:r>
          </a:p>
          <a:p>
            <a:pPr>
              <a:buNone/>
            </a:pPr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7200" b="1" dirty="0" smtClean="0">
                <a:solidFill>
                  <a:srgbClr val="FF0000"/>
                </a:solidFill>
              </a:rPr>
              <a:t>+     -      ∙    ×</a:t>
            </a:r>
          </a:p>
          <a:p>
            <a:pPr>
              <a:buNone/>
            </a:pPr>
            <a:r>
              <a:rPr lang="ru-RU" sz="7200" b="1" dirty="0" smtClean="0">
                <a:solidFill>
                  <a:srgbClr val="FF0000"/>
                </a:solidFill>
              </a:rPr>
              <a:t>       </a:t>
            </a:r>
            <a:r>
              <a:rPr lang="en-US" sz="7200" b="1" dirty="0" smtClean="0">
                <a:solidFill>
                  <a:srgbClr val="FF0000"/>
                </a:solidFill>
              </a:rPr>
              <a:t>&lt;</a:t>
            </a:r>
            <a:r>
              <a:rPr lang="ru-RU" sz="7200" b="1" dirty="0" smtClean="0">
                <a:solidFill>
                  <a:srgbClr val="FF0000"/>
                </a:solidFill>
              </a:rPr>
              <a:t>      =    </a:t>
            </a:r>
            <a:r>
              <a:rPr lang="en-US" sz="7200" b="1" dirty="0" smtClean="0">
                <a:solidFill>
                  <a:srgbClr val="FF0000"/>
                </a:solidFill>
              </a:rPr>
              <a:t>&gt;</a:t>
            </a:r>
            <a:endParaRPr lang="ru-RU" sz="7200" b="1" dirty="0">
              <a:solidFill>
                <a:srgbClr val="FF0000"/>
              </a:solidFill>
            </a:endParaRPr>
          </a:p>
        </p:txBody>
      </p:sp>
      <p:pic>
        <p:nvPicPr>
          <p:cNvPr id="5" name="Picture 2" descr="https://im0-tub-ru.yandex.net/i?id=d2397397b3d2fa269a244c1fc351bd01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4149080"/>
            <a:ext cx="2736304" cy="223224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3768" y="0"/>
            <a:ext cx="6660232" cy="1052736"/>
          </a:xfrm>
        </p:spPr>
        <p:txBody>
          <a:bodyPr rtlCol="0"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НАУЧНОЕ ОБОБЩЕНИЕ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59" name="Содержимое 2"/>
          <p:cNvSpPr>
            <a:spLocks noGrp="1"/>
          </p:cNvSpPr>
          <p:nvPr>
            <p:ph idx="1"/>
          </p:nvPr>
        </p:nvSpPr>
        <p:spPr>
          <a:xfrm>
            <a:off x="457200" y="2060848"/>
            <a:ext cx="8363272" cy="4065315"/>
          </a:xfrm>
          <a:ln w="38100">
            <a:solidFill>
              <a:srgbClr val="00B050"/>
            </a:solidFill>
          </a:ln>
        </p:spPr>
        <p:txBody>
          <a:bodyPr/>
          <a:lstStyle/>
          <a:p>
            <a:pPr algn="ctr">
              <a:buNone/>
            </a:pPr>
            <a:r>
              <a:rPr lang="ru-RU" sz="4400" b="1" dirty="0" smtClean="0"/>
              <a:t>70 - 24 = 54                    8 </a:t>
            </a:r>
            <a:r>
              <a:rPr lang="ru-RU" sz="4400" b="1" dirty="0" err="1" smtClean="0"/>
              <a:t>х</a:t>
            </a:r>
            <a:r>
              <a:rPr lang="ru-RU" sz="4400" b="1" dirty="0" smtClean="0"/>
              <a:t> 2</a:t>
            </a:r>
          </a:p>
          <a:p>
            <a:pPr>
              <a:buNone/>
            </a:pPr>
            <a:r>
              <a:rPr lang="ru-RU" sz="4400" b="1" dirty="0" smtClean="0"/>
              <a:t>             </a:t>
            </a:r>
          </a:p>
          <a:p>
            <a:pPr>
              <a:buNone/>
            </a:pPr>
            <a:r>
              <a:rPr lang="ru-RU" sz="4400" b="1" dirty="0" smtClean="0"/>
              <a:t>           8 + 42               69 - 28 </a:t>
            </a:r>
            <a:r>
              <a:rPr lang="ru-RU" sz="4400" dirty="0" smtClean="0"/>
              <a:t> </a:t>
            </a:r>
            <a:endParaRPr lang="ru-RU" sz="4400" b="1" dirty="0" smtClean="0"/>
          </a:p>
          <a:p>
            <a:pPr>
              <a:buNone/>
            </a:pPr>
            <a:endParaRPr lang="ru-RU" sz="4400" b="1" dirty="0" smtClean="0"/>
          </a:p>
          <a:p>
            <a:pPr>
              <a:buNone/>
            </a:pPr>
            <a:r>
              <a:rPr lang="ru-RU" sz="4400" b="1" dirty="0" smtClean="0"/>
              <a:t>62 + 15 = 79                0 </a:t>
            </a:r>
            <a:r>
              <a:rPr lang="ru-RU" sz="4400" b="1" dirty="0" err="1" smtClean="0"/>
              <a:t>х</a:t>
            </a:r>
            <a:r>
              <a:rPr lang="ru-RU" sz="4400" b="1" dirty="0" smtClean="0"/>
              <a:t> 2 = 2</a:t>
            </a:r>
          </a:p>
          <a:p>
            <a:pPr>
              <a:buNone/>
            </a:pPr>
            <a:r>
              <a:rPr lang="ru-RU" sz="4000" b="1" dirty="0" smtClean="0"/>
              <a:t> </a:t>
            </a:r>
          </a:p>
          <a:p>
            <a:pPr>
              <a:buNone/>
            </a:pPr>
            <a:r>
              <a:rPr lang="ru-RU" sz="4000" b="1" dirty="0" smtClean="0"/>
              <a:t>                                       </a:t>
            </a:r>
            <a:endParaRPr lang="ru-RU" sz="4000" dirty="0" smtClean="0"/>
          </a:p>
          <a:p>
            <a:pPr>
              <a:buFont typeface="Arial" charset="0"/>
              <a:buNone/>
            </a:pPr>
            <a:endParaRPr lang="ru-RU" sz="2800" b="1" dirty="0" smtClean="0"/>
          </a:p>
        </p:txBody>
      </p:sp>
      <p:sp>
        <p:nvSpPr>
          <p:cNvPr id="19460" name="TextBox 4"/>
          <p:cNvSpPr txBox="1">
            <a:spLocks noChangeArrowheads="1"/>
          </p:cNvSpPr>
          <p:nvPr/>
        </p:nvSpPr>
        <p:spPr bwMode="auto">
          <a:xfrm>
            <a:off x="2339752" y="1052737"/>
            <a:ext cx="655272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0070C0"/>
                </a:solidFill>
                <a:latin typeface="Calibri" pitchFamily="34" charset="0"/>
              </a:rPr>
              <a:t>«Как назвать </a:t>
            </a:r>
            <a:r>
              <a:rPr lang="ru-RU" sz="3600" b="1" dirty="0" smtClean="0">
                <a:solidFill>
                  <a:srgbClr val="0070C0"/>
                </a:solidFill>
                <a:latin typeface="Calibri" pitchFamily="34" charset="0"/>
              </a:rPr>
              <a:t> </a:t>
            </a:r>
            <a:r>
              <a:rPr lang="ru-RU" sz="3600" b="1" dirty="0">
                <a:solidFill>
                  <a:srgbClr val="0070C0"/>
                </a:solidFill>
                <a:latin typeface="Calibri" pitchFamily="34" charset="0"/>
              </a:rPr>
              <a:t>одним словом?»</a:t>
            </a:r>
          </a:p>
        </p:txBody>
      </p:sp>
      <p:pic>
        <p:nvPicPr>
          <p:cNvPr id="7" name="Picture 2" descr="https://im0-tub-ru.yandex.net/i?id=d2397397b3d2fa269a244c1fc351bd01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0"/>
            <a:ext cx="2088232" cy="1916832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НАУЧНОЕ ОБОБЩЕНИЕ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4000" b="1" dirty="0" smtClean="0"/>
              <a:t>           +                       -                       </a:t>
            </a:r>
            <a:r>
              <a:rPr lang="ru-RU" sz="4000" b="1" dirty="0" err="1" smtClean="0"/>
              <a:t>х</a:t>
            </a:r>
            <a:r>
              <a:rPr lang="ru-RU" sz="4000" b="1" dirty="0" smtClean="0"/>
              <a:t>   </a:t>
            </a:r>
          </a:p>
          <a:p>
            <a:pPr>
              <a:buNone/>
            </a:pPr>
            <a:r>
              <a:rPr lang="ru-RU" sz="4000" b="1" dirty="0" smtClean="0"/>
              <a:t> 8 + 42 = 50       70 - 24 =46      8 </a:t>
            </a:r>
            <a:r>
              <a:rPr lang="ru-RU" sz="4000" b="1" dirty="0" err="1" smtClean="0"/>
              <a:t>х</a:t>
            </a:r>
            <a:r>
              <a:rPr lang="ru-RU" sz="4000" b="1" dirty="0" smtClean="0"/>
              <a:t> 2= 16</a:t>
            </a:r>
          </a:p>
          <a:p>
            <a:pPr>
              <a:buNone/>
            </a:pPr>
            <a:r>
              <a:rPr lang="ru-RU" sz="4000" b="1" dirty="0" smtClean="0"/>
              <a:t>62 + 15 = 77     69 – 28= 41      0 </a:t>
            </a:r>
            <a:r>
              <a:rPr lang="ru-RU" sz="4000" b="1" dirty="0" err="1" smtClean="0"/>
              <a:t>х</a:t>
            </a:r>
            <a:r>
              <a:rPr lang="ru-RU" sz="4000" b="1" dirty="0" smtClean="0"/>
              <a:t> 2 = 0  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научная проблема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052736"/>
            <a:ext cx="8568952" cy="1368151"/>
          </a:xfrm>
        </p:spPr>
        <p:txBody>
          <a:bodyPr/>
          <a:lstStyle/>
          <a:p>
            <a:pPr lvl="0">
              <a:buNone/>
            </a:pPr>
            <a:r>
              <a:rPr lang="ru-RU" sz="4000" b="1" i="1" dirty="0" smtClean="0"/>
              <a:t>      Как  называются компоненты и результат действия </a:t>
            </a:r>
            <a:r>
              <a:rPr lang="ru-RU" sz="4000" b="1" i="1" u="sng" dirty="0" smtClean="0"/>
              <a:t>умножения?</a:t>
            </a:r>
            <a:endParaRPr lang="ru-RU" b="1" i="1" u="sng" dirty="0"/>
          </a:p>
        </p:txBody>
      </p:sp>
      <p:pic>
        <p:nvPicPr>
          <p:cNvPr id="5" name="Picture 2" descr="http://im5-tub-ru.yandex.net/i?id=587616681-51-72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2240" y="4653136"/>
            <a:ext cx="1807047" cy="1700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971600" y="2967335"/>
            <a:ext cx="58864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050" indent="-27305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4000" b="1" dirty="0" smtClean="0"/>
              <a:t>Узнать…</a:t>
            </a:r>
          </a:p>
          <a:p>
            <a:pPr marL="273050" indent="-27305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4000" b="1" dirty="0" smtClean="0"/>
              <a:t>Запомнить …</a:t>
            </a:r>
          </a:p>
          <a:p>
            <a:pPr marL="273050" indent="-27305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4000" b="1" dirty="0" smtClean="0"/>
              <a:t>Использовать…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1082</TotalTime>
  <Words>537</Words>
  <Application>Microsoft Office PowerPoint</Application>
  <PresentationFormat>Экран (4:3)</PresentationFormat>
  <Paragraphs>156</Paragraphs>
  <Slides>26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1" baseType="lpstr">
      <vt:lpstr>Arial</vt:lpstr>
      <vt:lpstr>Calibri</vt:lpstr>
      <vt:lpstr>Times New Roman</vt:lpstr>
      <vt:lpstr>Wingdings 2</vt:lpstr>
      <vt:lpstr>Тема Office</vt:lpstr>
      <vt:lpstr>Презентация PowerPoint</vt:lpstr>
      <vt:lpstr>Презентация PowerPoint</vt:lpstr>
      <vt:lpstr>ИНТЕЛЛЕКТУАЛЬНАЯ    ИГРА</vt:lpstr>
      <vt:lpstr>Математические ребусы</vt:lpstr>
      <vt:lpstr>Презентация PowerPoint</vt:lpstr>
      <vt:lpstr>НАУЧНОЕ УМОЗАКЛЮЧЕНИЕ</vt:lpstr>
      <vt:lpstr>НАУЧНОЕ ОБОБЩЕНИЕ</vt:lpstr>
      <vt:lpstr>НАУЧНОЕ ОБОБЩЕНИЕ</vt:lpstr>
      <vt:lpstr>научная проблема</vt:lpstr>
      <vt:lpstr>Презентация PowerPoint</vt:lpstr>
      <vt:lpstr>Презентация PowerPoint</vt:lpstr>
      <vt:lpstr>НАУЧНОЕ ОТКРЫТИЕ</vt:lpstr>
      <vt:lpstr>Презентация PowerPoint</vt:lpstr>
      <vt:lpstr>НАУЧНОЕ ОТКРЫТИЕ</vt:lpstr>
      <vt:lpstr>Презентация PowerPoint</vt:lpstr>
      <vt:lpstr>НАУЧНОЕ ОБОБЩЕНИЕ</vt:lpstr>
      <vt:lpstr>ФИЗМИНУТКА</vt:lpstr>
      <vt:lpstr>НАУЧНЫЙ ЭКСПЕРИМЕНТ</vt:lpstr>
      <vt:lpstr>Презентация PowerPoint</vt:lpstr>
      <vt:lpstr>Презентация PowerPoint</vt:lpstr>
      <vt:lpstr>Презентация PowerPoint</vt:lpstr>
      <vt:lpstr>Презентация PowerPoint</vt:lpstr>
      <vt:lpstr>БЛИЦ - ТУРНИР</vt:lpstr>
      <vt:lpstr>Проверка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Anton</dc:creator>
  <cp:lastModifiedBy>1</cp:lastModifiedBy>
  <cp:revision>115</cp:revision>
  <dcterms:created xsi:type="dcterms:W3CDTF">2013-03-12T18:36:19Z</dcterms:created>
  <dcterms:modified xsi:type="dcterms:W3CDTF">2024-03-11T09:40:15Z</dcterms:modified>
</cp:coreProperties>
</file>